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</p:sldIdLst>
  <p:sldSz cy="5143500" cx="9144000"/>
  <p:notesSz cx="6858000" cy="9144000"/>
  <p:embeddedFontLst>
    <p:embeddedFont>
      <p:font typeface="Montserrat"/>
      <p:regular r:id="rId145"/>
      <p:bold r:id="rId146"/>
      <p:italic r:id="rId147"/>
      <p:boldItalic r:id="rId148"/>
    </p:embeddedFont>
    <p:embeddedFont>
      <p:font typeface="Lato"/>
      <p:regular r:id="rId149"/>
      <p:bold r:id="rId150"/>
      <p:italic r:id="rId151"/>
      <p:boldItalic r:id="rId1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font" Target="fonts/Lato-bold.fntdata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Lato-regular.fntdata"/><Relationship Id="rId4" Type="http://schemas.openxmlformats.org/officeDocument/2006/relationships/slideMaster" Target="slideMasters/slideMaster1.xml"/><Relationship Id="rId148" Type="http://schemas.openxmlformats.org/officeDocument/2006/relationships/font" Target="fonts/Montserrat-boldItalic.fntdata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2.xml"/><Relationship Id="rId147" Type="http://schemas.openxmlformats.org/officeDocument/2006/relationships/font" Target="fonts/Montserrat-italic.fntdata"/><Relationship Id="rId6" Type="http://schemas.openxmlformats.org/officeDocument/2006/relationships/notesMaster" Target="notesMasters/notesMaster1.xml"/><Relationship Id="rId146" Type="http://schemas.openxmlformats.org/officeDocument/2006/relationships/font" Target="fonts/Montserrat-bold.fntdata"/><Relationship Id="rId7" Type="http://schemas.openxmlformats.org/officeDocument/2006/relationships/slide" Target="slides/slide1.xml"/><Relationship Id="rId145" Type="http://schemas.openxmlformats.org/officeDocument/2006/relationships/font" Target="fonts/Montserrat-regular.fntdata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Relationship Id="rId152" Type="http://schemas.openxmlformats.org/officeDocument/2006/relationships/font" Target="fonts/Lato-boldItalic.fntdata"/><Relationship Id="rId151" Type="http://schemas.openxmlformats.org/officeDocument/2006/relationships/font" Target="fonts/La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cb360300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cb360300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cb360300d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acb360300d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acb360300d_0_1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2acb360300d_0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acb360300d_0_1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2acb360300d_0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2acb360300d_0_1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2acb360300d_0_1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2acb360300d_0_1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2acb360300d_0_1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acb360300d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acb360300d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2acb360300d_0_1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2acb360300d_0_1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acb360300d_0_1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acb360300d_0_1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acb360300d_0_1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acb360300d_0_1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2acb360300d_0_1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2acb360300d_0_1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2acb360300d_0_1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2acb360300d_0_1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acb360300d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acb360300d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acb360300d_0_1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2acb360300d_0_1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acb360300d_0_1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2acb360300d_0_1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acb360300d_0_1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2acb360300d_0_1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2acb360300d_0_1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2acb360300d_0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acb360300d_0_1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2acb360300d_0_1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2acb360300d_0_1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2acb360300d_0_1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2acb360300d_0_1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2acb360300d_0_1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2acb360300d_0_1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2acb360300d_0_1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2acb360300d_0_1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2acb360300d_0_1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acb360300d_0_1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2acb360300d_0_1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cb360300d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cb360300d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2acb360300d_0_1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2acb360300d_0_1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2acb360300d_0_1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2acb360300d_0_1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2acb360300d_0_1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2acb360300d_0_1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2acb360300d_0_1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2acb360300d_0_1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2acb360300d_0_1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2acb360300d_0_1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2acb360300d_0_1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2acb360300d_0_1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2acb360300d_0_1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2acb360300d_0_1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2acb360300d_0_1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2acb360300d_0_1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2acb360300d_0_1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2acb360300d_0_1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2acb360300d_0_1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2acb360300d_0_1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cb360300d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acb360300d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acb360300d_0_1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2acb360300d_0_1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2acb360300d_0_1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2acb360300d_0_1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2acb360300d_0_1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2acb360300d_0_1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2acb360300d_0_1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2acb360300d_0_1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2acb360300d_0_1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2acb360300d_0_1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acb360300d_0_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2acb360300d_0_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2acb360300d_0_1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2acb360300d_0_1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2acb360300d_0_1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2acb360300d_0_1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2acb360300d_0_1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2acb360300d_0_1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acb360300d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acb360300d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cb360300d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acb360300d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acb360300d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acb360300d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acb360300d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acb360300d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acb360300d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acb360300d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acb360300d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acb360300d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cb360300d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acb360300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acb360300d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acb360300d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acb360300d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acb360300d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acb360300d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acb360300d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cb360300d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acb360300d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acb360300d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acb360300d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acb360300d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acb360300d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acb360300d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acb360300d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acb360300d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acb360300d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acb360300d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acb360300d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acb360300d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acb360300d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cb360300d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acb360300d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acb360300d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acb360300d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acb360300d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acb360300d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acb360300d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acb360300d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acb360300d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acb360300d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acb360300d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acb360300d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acb360300d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acb360300d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acb360300d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acb360300d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acb360300d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acb360300d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acb360300d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acb360300d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acb360300d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acb360300d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cb360300d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cb360300d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acb360300d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acb360300d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acb360300d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acb360300d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acb360300d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acb360300d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acb360300d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acb360300d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acb360300d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acb360300d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acb360300d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acb360300d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acb360300d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acb360300d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acb360300d_0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acb360300d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acb360300d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acb360300d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acb360300d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acb360300d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cb360300d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cb360300d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acb360300d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acb360300d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acb360300d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acb360300d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acb360300d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acb360300d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acb360300d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acb360300d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acb360300d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acb360300d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acb360300d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acb360300d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acb360300d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acb360300d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acb360300d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acb360300d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acb360300d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acb360300d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acb360300d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acb360300d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cb360300d_0_1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cb360300d_0_1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acb360300d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acb360300d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acb360300d_0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acb360300d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acb360300d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acb360300d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acb360300d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acb360300d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acb360300d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acb360300d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acb360300d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acb360300d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acb360300d_0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acb360300d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acb360300d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acb360300d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acb360300d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acb360300d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acb360300d_0_1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acb360300d_0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cb360300d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cb360300d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acb360300d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acb360300d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acb360300d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acb360300d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acb360300d_0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acb360300d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acb360300d_0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acb360300d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acb360300d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acb360300d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acb360300d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acb360300d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acb360300d_0_1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2acb360300d_0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acb360300d_0_1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2acb360300d_0_1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acb360300d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acb360300d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acb360300d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2acb360300d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cb360300d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acb360300d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acb360300d_0_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acb360300d_0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acb360300d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2acb360300d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acb360300d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acb360300d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acb360300d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acb360300d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acb360300d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2acb360300d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acb360300d_0_1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2acb360300d_0_1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acb360300d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2acb360300d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acb360300d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2acb360300d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acb360300d_0_1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acb360300d_0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acb360300d_0_1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acb360300d_0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acb360300d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acb360300d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acb360300d_0_1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acb360300d_0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acb360300d_0_1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2acb360300d_0_1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acb360300d_0_1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2acb360300d_0_1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acb360300d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acb360300d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acb360300d_0_1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2acb360300d_0_1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acb360300d_0_1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acb360300d_0_1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2acb360300d_0_1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2acb360300d_0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acb360300d_0_1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2acb360300d_0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acb360300d_0_1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acb360300d_0_1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2acb360300d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2acb360300d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6" name="Google Shape;66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8" name="Google Shape;88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5" name="Google Shape;95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3" name="Google Shape;103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9" name="Google Shape;109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16" name="Google Shape;116;p2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2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8" name="Google Shape;138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21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2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2" name="Google Shape;142;p2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22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46" name="Google Shape;146;p2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52" name="Google Shape;152;p2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2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5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5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5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5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9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9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9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9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9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9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9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9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9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32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32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32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32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32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32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32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8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RUSTikales Rust for beginners</a:t>
            </a:r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Ownership-Model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 Checker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Structs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Associated functions, Methods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Traits</a:t>
            </a:r>
            <a:endParaRPr sz="1100">
              <a:solidFill>
                <a:srgbClr val="00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 sz="1100"/>
              <a:t>Traits are contracts: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The Trait declares some functions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If you want to use the Trait, you need to define/implement all those functions</a:t>
            </a:r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2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3" name="Google Shape;1033;p1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Rust loves its Pattern Matching, so much so that basically everything is a Pattern :)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let is also matching a Pattern: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Remember that match-arm where we matched with a variable name?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This is exactly what happens here: The Pattern </a:t>
            </a:r>
            <a:r>
              <a:rPr lang="de">
                <a:solidFill>
                  <a:srgbClr val="00FF00"/>
                </a:solidFill>
              </a:rPr>
              <a:t>x</a:t>
            </a:r>
            <a:r>
              <a:rPr lang="de"/>
              <a:t> is irrefutable, so Rust matches 5 onto </a:t>
            </a:r>
            <a:r>
              <a:rPr lang="de">
                <a:solidFill>
                  <a:srgbClr val="00FF00"/>
                </a:solidFill>
              </a:rPr>
              <a:t>x</a:t>
            </a:r>
            <a:r>
              <a:rPr lang="de"/>
              <a:t> :)</a:t>
            </a:r>
            <a:endParaRPr/>
          </a:p>
        </p:txBody>
      </p:sp>
      <p:pic>
        <p:nvPicPr>
          <p:cNvPr id="1034" name="Google Shape;103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275" y="1994800"/>
            <a:ext cx="398145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2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1" name="Google Shape;1041;p1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Rust loves its Pattern Matching, so much so that basically everything is a Pattern :)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let is also matching a Pattern:</a:t>
            </a:r>
            <a:endParaRPr/>
          </a:p>
        </p:txBody>
      </p:sp>
      <p:pic>
        <p:nvPicPr>
          <p:cNvPr id="1042" name="Google Shape;104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275" y="1994800"/>
            <a:ext cx="39814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449" y="3123396"/>
            <a:ext cx="4859300" cy="1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2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0" name="Google Shape;1050;p1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Rust loves its Pattern Matching, so much so that basically everything is a Pattern :)</a:t>
            </a:r>
            <a:endParaRPr/>
          </a:p>
        </p:txBody>
      </p:sp>
      <p:pic>
        <p:nvPicPr>
          <p:cNvPr id="1051" name="Google Shape;105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275" y="1994800"/>
            <a:ext cx="39814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449" y="3123396"/>
            <a:ext cx="4859300" cy="148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3" name="Google Shape;1053;p126"/>
          <p:cNvCxnSpPr/>
          <p:nvPr/>
        </p:nvCxnSpPr>
        <p:spPr>
          <a:xfrm rot="10800000">
            <a:off x="3079475" y="2579300"/>
            <a:ext cx="28680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4" name="Google Shape;1054;p126"/>
          <p:cNvCxnSpPr/>
          <p:nvPr/>
        </p:nvCxnSpPr>
        <p:spPr>
          <a:xfrm rot="10800000">
            <a:off x="3836575" y="2561250"/>
            <a:ext cx="31500" cy="13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5" name="Google Shape;1055;p126"/>
          <p:cNvCxnSpPr/>
          <p:nvPr/>
        </p:nvCxnSpPr>
        <p:spPr>
          <a:xfrm flipH="1" rot="10800000">
            <a:off x="5194275" y="2574625"/>
            <a:ext cx="761700" cy="132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6" name="Google Shape;1056;p126"/>
          <p:cNvCxnSpPr/>
          <p:nvPr/>
        </p:nvCxnSpPr>
        <p:spPr>
          <a:xfrm flipH="1" rot="10800000">
            <a:off x="4889600" y="2511975"/>
            <a:ext cx="591300" cy="13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7" name="Google Shape;1057;p126"/>
          <p:cNvCxnSpPr/>
          <p:nvPr/>
        </p:nvCxnSpPr>
        <p:spPr>
          <a:xfrm rot="10800000">
            <a:off x="6283025" y="2686900"/>
            <a:ext cx="613800" cy="12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8" name="Google Shape;1058;p126"/>
          <p:cNvSpPr txBox="1"/>
          <p:nvPr/>
        </p:nvSpPr>
        <p:spPr>
          <a:xfrm>
            <a:off x="82050" y="3123400"/>
            <a:ext cx="221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* means 0 or more times</a:t>
            </a:r>
            <a:b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? means 0 or 1 time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9" name="Google Shape;1059;p126"/>
          <p:cNvSpPr txBox="1"/>
          <p:nvPr/>
        </p:nvSpPr>
        <p:spPr>
          <a:xfrm>
            <a:off x="2523950" y="3936775"/>
            <a:ext cx="59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None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0" name="Google Shape;1060;p126"/>
          <p:cNvSpPr txBox="1"/>
          <p:nvPr/>
        </p:nvSpPr>
        <p:spPr>
          <a:xfrm>
            <a:off x="4253400" y="3936775"/>
            <a:ext cx="59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None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1" name="Google Shape;1061;p126"/>
          <p:cNvSpPr txBox="1"/>
          <p:nvPr/>
        </p:nvSpPr>
        <p:spPr>
          <a:xfrm>
            <a:off x="5803625" y="3936775"/>
            <a:ext cx="59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None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2" name="Google Shape;1062;p1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2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8" name="Google Shape;1068;p1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Rust loves its Pattern Matching, so much so that basically everything is a Pattern :)</a:t>
            </a:r>
            <a:endParaRPr/>
          </a:p>
        </p:txBody>
      </p:sp>
      <p:pic>
        <p:nvPicPr>
          <p:cNvPr id="1069" name="Google Shape;1069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275" y="1994800"/>
            <a:ext cx="39814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449" y="3123396"/>
            <a:ext cx="4859300" cy="148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1" name="Google Shape;1071;p127"/>
          <p:cNvCxnSpPr/>
          <p:nvPr/>
        </p:nvCxnSpPr>
        <p:spPr>
          <a:xfrm rot="10800000">
            <a:off x="3836575" y="2561250"/>
            <a:ext cx="31500" cy="13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2" name="Google Shape;1072;p127"/>
          <p:cNvSpPr/>
          <p:nvPr/>
        </p:nvSpPr>
        <p:spPr>
          <a:xfrm>
            <a:off x="3491725" y="2135650"/>
            <a:ext cx="783900" cy="1940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3" name="Google Shape;1073;p127"/>
          <p:cNvSpPr txBox="1"/>
          <p:nvPr/>
        </p:nvSpPr>
        <p:spPr>
          <a:xfrm>
            <a:off x="4275625" y="2738500"/>
            <a:ext cx="258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Pattern spotted :)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4" name="Google Shape;1074;p1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2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0" name="Google Shape;1080;p1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Rust loves its Pattern Matching, so much so that basically everything is a Pattern :)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What does this mean for us?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Well, we can also match our Enum using let, if we only care about a single variant</a:t>
            </a:r>
            <a:endParaRPr/>
          </a:p>
        </p:txBody>
      </p:sp>
      <p:sp>
        <p:nvSpPr>
          <p:cNvPr id="1081" name="Google Shape;1081;p1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2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7" name="Google Shape;1087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825" y="1146625"/>
            <a:ext cx="6318362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3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4" name="Google Shape;109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825" y="1146625"/>
            <a:ext cx="6318362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30"/>
          <p:cNvSpPr/>
          <p:nvPr/>
        </p:nvSpPr>
        <p:spPr>
          <a:xfrm>
            <a:off x="5239075" y="1365025"/>
            <a:ext cx="85200" cy="824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6" name="Google Shape;1096;p130"/>
          <p:cNvSpPr txBox="1"/>
          <p:nvPr/>
        </p:nvSpPr>
        <p:spPr>
          <a:xfrm>
            <a:off x="5324275" y="1515625"/>
            <a:ext cx="258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tries to match shape with Shape::Circle, otherwise executes the else-branch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7" name="Google Shape;1097;p1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3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3" name="Google Shape;1103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825" y="1146625"/>
            <a:ext cx="6318362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131"/>
          <p:cNvSpPr/>
          <p:nvPr/>
        </p:nvSpPr>
        <p:spPr>
          <a:xfrm>
            <a:off x="5239075" y="1365025"/>
            <a:ext cx="85200" cy="824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5" name="Google Shape;1105;p131"/>
          <p:cNvSpPr/>
          <p:nvPr/>
        </p:nvSpPr>
        <p:spPr>
          <a:xfrm>
            <a:off x="1654750" y="2202875"/>
            <a:ext cx="80700" cy="2253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6" name="Google Shape;1106;p131"/>
          <p:cNvSpPr txBox="1"/>
          <p:nvPr/>
        </p:nvSpPr>
        <p:spPr>
          <a:xfrm>
            <a:off x="369600" y="2983325"/>
            <a:ext cx="1263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can save some indentation here now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7" name="Google Shape;1107;p131"/>
          <p:cNvSpPr txBox="1"/>
          <p:nvPr/>
        </p:nvSpPr>
        <p:spPr>
          <a:xfrm>
            <a:off x="5324275" y="1515625"/>
            <a:ext cx="258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tries to match shape with Shape::Circle, otherwise executes the else-branch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8" name="Google Shape;1108;p1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3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4" name="Google Shape;1114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825" y="1146625"/>
            <a:ext cx="6318362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132"/>
          <p:cNvSpPr/>
          <p:nvPr/>
        </p:nvSpPr>
        <p:spPr>
          <a:xfrm>
            <a:off x="5239075" y="1365025"/>
            <a:ext cx="85200" cy="824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6" name="Google Shape;1116;p132"/>
          <p:cNvSpPr/>
          <p:nvPr/>
        </p:nvSpPr>
        <p:spPr>
          <a:xfrm>
            <a:off x="1654750" y="2637450"/>
            <a:ext cx="80700" cy="1818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7" name="Google Shape;1117;p132"/>
          <p:cNvSpPr txBox="1"/>
          <p:nvPr/>
        </p:nvSpPr>
        <p:spPr>
          <a:xfrm>
            <a:off x="256750" y="3200550"/>
            <a:ext cx="1398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Normally you’d also use a normal if-else chain for this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8" name="Google Shape;1118;p132"/>
          <p:cNvSpPr txBox="1"/>
          <p:nvPr/>
        </p:nvSpPr>
        <p:spPr>
          <a:xfrm>
            <a:off x="5324275" y="1515625"/>
            <a:ext cx="258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tries to match shape with Shape::Circle, otherwise executes the else-branch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9" name="Google Shape;1119;p1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Intermission - Exercise</a:t>
            </a:r>
            <a:endParaRPr/>
          </a:p>
        </p:txBody>
      </p:sp>
      <p:sp>
        <p:nvSpPr>
          <p:cNvPr id="1125" name="Google Shape;1125;p13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6" name="Google Shape;1126;p1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Time for exercises!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249" name="Google Shape;249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Ownership-Model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 Checker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Structs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Associated functions, Methods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Traits</a:t>
            </a:r>
            <a:endParaRPr sz="1100">
              <a:solidFill>
                <a:srgbClr val="00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 sz="1100"/>
              <a:t>Traits are contracts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Declared using the keyword </a:t>
            </a:r>
            <a:r>
              <a:rPr lang="de">
                <a:solidFill>
                  <a:srgbClr val="00FF00"/>
                </a:solidFill>
              </a:rPr>
              <a:t>trait</a:t>
            </a:r>
            <a:endParaRPr>
              <a:solidFill>
                <a:srgbClr val="00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Implemented for a type by </a:t>
            </a:r>
            <a:r>
              <a:rPr lang="de">
                <a:solidFill>
                  <a:srgbClr val="00FF00"/>
                </a:solidFill>
              </a:rPr>
              <a:t>impl &lt;trait_name&gt; for &lt;struct_name&gt; { &lt;functions&gt; }</a:t>
            </a:r>
            <a:endParaRPr/>
          </a:p>
        </p:txBody>
      </p:sp>
      <p:sp>
        <p:nvSpPr>
          <p:cNvPr id="250" name="Google Shape;250;p3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3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32" name="Google Shape;1132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9" y="232200"/>
            <a:ext cx="4217374" cy="46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134"/>
          <p:cNvSpPr/>
          <p:nvPr/>
        </p:nvSpPr>
        <p:spPr>
          <a:xfrm>
            <a:off x="521950" y="232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3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39" name="Google Shape;1139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9" y="232200"/>
            <a:ext cx="4217374" cy="46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35"/>
          <p:cNvSpPr/>
          <p:nvPr/>
        </p:nvSpPr>
        <p:spPr>
          <a:xfrm>
            <a:off x="521950" y="232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1" name="Google Shape;1141;p135"/>
          <p:cNvSpPr txBox="1"/>
          <p:nvPr/>
        </p:nvSpPr>
        <p:spPr>
          <a:xfrm>
            <a:off x="5250225" y="2322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3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7" name="Google Shape;1147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9" y="232200"/>
            <a:ext cx="4217374" cy="46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136"/>
          <p:cNvSpPr/>
          <p:nvPr/>
        </p:nvSpPr>
        <p:spPr>
          <a:xfrm>
            <a:off x="521950" y="232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9" name="Google Shape;1149;p136"/>
          <p:cNvSpPr txBox="1"/>
          <p:nvPr/>
        </p:nvSpPr>
        <p:spPr>
          <a:xfrm>
            <a:off x="5250225" y="2322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0" name="Google Shape;1150;p136"/>
          <p:cNvSpPr/>
          <p:nvPr/>
        </p:nvSpPr>
        <p:spPr>
          <a:xfrm>
            <a:off x="2452275" y="235975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1" name="Google Shape;1151;p136"/>
          <p:cNvSpPr txBox="1"/>
          <p:nvPr/>
        </p:nvSpPr>
        <p:spPr>
          <a:xfrm>
            <a:off x="2582175" y="65132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Enum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with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3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7" name="Google Shape;1157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9" y="232200"/>
            <a:ext cx="4217374" cy="46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137"/>
          <p:cNvSpPr/>
          <p:nvPr/>
        </p:nvSpPr>
        <p:spPr>
          <a:xfrm>
            <a:off x="521950" y="232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9" name="Google Shape;1159;p137"/>
          <p:cNvSpPr txBox="1"/>
          <p:nvPr/>
        </p:nvSpPr>
        <p:spPr>
          <a:xfrm>
            <a:off x="5250225" y="2322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0" name="Google Shape;1160;p137"/>
          <p:cNvSpPr/>
          <p:nvPr/>
        </p:nvSpPr>
        <p:spPr>
          <a:xfrm>
            <a:off x="2452275" y="235975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1" name="Google Shape;1161;p137"/>
          <p:cNvSpPr txBox="1"/>
          <p:nvPr/>
        </p:nvSpPr>
        <p:spPr>
          <a:xfrm>
            <a:off x="2582175" y="65132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Enum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with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2" name="Google Shape;1162;p137"/>
          <p:cNvSpPr/>
          <p:nvPr/>
        </p:nvSpPr>
        <p:spPr>
          <a:xfrm>
            <a:off x="3702300" y="1987050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3" name="Google Shape;1163;p137"/>
          <p:cNvSpPr txBox="1"/>
          <p:nvPr/>
        </p:nvSpPr>
        <p:spPr>
          <a:xfrm>
            <a:off x="3832200" y="2402400"/>
            <a:ext cx="26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match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exhaustive, it covers all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3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69" name="Google Shape;1169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9" y="232200"/>
            <a:ext cx="4217374" cy="46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138"/>
          <p:cNvSpPr/>
          <p:nvPr/>
        </p:nvSpPr>
        <p:spPr>
          <a:xfrm>
            <a:off x="521950" y="232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1" name="Google Shape;1171;p138"/>
          <p:cNvSpPr txBox="1"/>
          <p:nvPr/>
        </p:nvSpPr>
        <p:spPr>
          <a:xfrm>
            <a:off x="5250225" y="2322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2" name="Google Shape;1172;p138"/>
          <p:cNvSpPr/>
          <p:nvPr/>
        </p:nvSpPr>
        <p:spPr>
          <a:xfrm>
            <a:off x="2452275" y="235975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3" name="Google Shape;1173;p138"/>
          <p:cNvSpPr txBox="1"/>
          <p:nvPr/>
        </p:nvSpPr>
        <p:spPr>
          <a:xfrm>
            <a:off x="2582175" y="65132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Enum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with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4" name="Google Shape;1174;p138"/>
          <p:cNvSpPr/>
          <p:nvPr/>
        </p:nvSpPr>
        <p:spPr>
          <a:xfrm>
            <a:off x="3702300" y="1987050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5" name="Google Shape;1175;p138"/>
          <p:cNvSpPr txBox="1"/>
          <p:nvPr/>
        </p:nvSpPr>
        <p:spPr>
          <a:xfrm>
            <a:off x="3832200" y="2402400"/>
            <a:ext cx="26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match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exhaustive, it covers all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6" name="Google Shape;1176;p138"/>
          <p:cNvSpPr/>
          <p:nvPr/>
        </p:nvSpPr>
        <p:spPr>
          <a:xfrm rot="-5400000">
            <a:off x="3308050" y="3375925"/>
            <a:ext cx="129900" cy="1044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7" name="Google Shape;1177;p138"/>
          <p:cNvSpPr txBox="1"/>
          <p:nvPr/>
        </p:nvSpPr>
        <p:spPr>
          <a:xfrm>
            <a:off x="2349200" y="3555950"/>
            <a:ext cx="345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Don’t need to assign this to a variable, you can use it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as-is</a:t>
            </a:r>
            <a:endParaRPr sz="10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3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83" name="Google Shape;118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9" y="232200"/>
            <a:ext cx="4217374" cy="46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139"/>
          <p:cNvSpPr/>
          <p:nvPr/>
        </p:nvSpPr>
        <p:spPr>
          <a:xfrm>
            <a:off x="521950" y="232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5" name="Google Shape;1185;p139"/>
          <p:cNvSpPr txBox="1"/>
          <p:nvPr/>
        </p:nvSpPr>
        <p:spPr>
          <a:xfrm>
            <a:off x="5250225" y="2322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6" name="Google Shape;1186;p139"/>
          <p:cNvSpPr/>
          <p:nvPr/>
        </p:nvSpPr>
        <p:spPr>
          <a:xfrm>
            <a:off x="2452275" y="235975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7" name="Google Shape;1187;p139"/>
          <p:cNvSpPr txBox="1"/>
          <p:nvPr/>
        </p:nvSpPr>
        <p:spPr>
          <a:xfrm>
            <a:off x="2582175" y="65132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Enum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with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8" name="Google Shape;1188;p139"/>
          <p:cNvSpPr/>
          <p:nvPr/>
        </p:nvSpPr>
        <p:spPr>
          <a:xfrm>
            <a:off x="3702300" y="1987050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9" name="Google Shape;1189;p139"/>
          <p:cNvSpPr txBox="1"/>
          <p:nvPr/>
        </p:nvSpPr>
        <p:spPr>
          <a:xfrm>
            <a:off x="3832200" y="2402400"/>
            <a:ext cx="26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match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exhaustive, it covers all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0" name="Google Shape;1190;p139"/>
          <p:cNvSpPr/>
          <p:nvPr/>
        </p:nvSpPr>
        <p:spPr>
          <a:xfrm rot="-5400000">
            <a:off x="3650800" y="3033175"/>
            <a:ext cx="129900" cy="1729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1" name="Google Shape;1191;p139"/>
          <p:cNvSpPr txBox="1"/>
          <p:nvPr/>
        </p:nvSpPr>
        <p:spPr>
          <a:xfrm>
            <a:off x="2349200" y="3555950"/>
            <a:ext cx="345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Calls the above impl, with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Direction::Up</a:t>
            </a: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being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self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4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7" name="Google Shape;1197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9" y="232200"/>
            <a:ext cx="4217374" cy="46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140"/>
          <p:cNvSpPr/>
          <p:nvPr/>
        </p:nvSpPr>
        <p:spPr>
          <a:xfrm>
            <a:off x="521950" y="232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9" name="Google Shape;1199;p140"/>
          <p:cNvSpPr txBox="1"/>
          <p:nvPr/>
        </p:nvSpPr>
        <p:spPr>
          <a:xfrm>
            <a:off x="5250225" y="2322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0" name="Google Shape;1200;p140"/>
          <p:cNvSpPr/>
          <p:nvPr/>
        </p:nvSpPr>
        <p:spPr>
          <a:xfrm>
            <a:off x="2452275" y="235975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1" name="Google Shape;1201;p140"/>
          <p:cNvSpPr txBox="1"/>
          <p:nvPr/>
        </p:nvSpPr>
        <p:spPr>
          <a:xfrm>
            <a:off x="2582175" y="65132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Enum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with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2" name="Google Shape;1202;p140"/>
          <p:cNvSpPr/>
          <p:nvPr/>
        </p:nvSpPr>
        <p:spPr>
          <a:xfrm>
            <a:off x="3702300" y="1987050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3" name="Google Shape;1203;p140"/>
          <p:cNvSpPr txBox="1"/>
          <p:nvPr/>
        </p:nvSpPr>
        <p:spPr>
          <a:xfrm>
            <a:off x="3832200" y="2402400"/>
            <a:ext cx="26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match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exhaustive, it covers all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4" name="Google Shape;1204;p140"/>
          <p:cNvSpPr/>
          <p:nvPr/>
        </p:nvSpPr>
        <p:spPr>
          <a:xfrm rot="-5400000">
            <a:off x="3650800" y="3033175"/>
            <a:ext cx="129900" cy="1729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5" name="Google Shape;1205;p140"/>
          <p:cNvSpPr txBox="1"/>
          <p:nvPr/>
        </p:nvSpPr>
        <p:spPr>
          <a:xfrm>
            <a:off x="2349200" y="3555950"/>
            <a:ext cx="345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Calls the above impl, with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Direction::Up</a:t>
            </a: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being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self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06" name="Google Shape;1206;p140"/>
          <p:cNvCxnSpPr/>
          <p:nvPr/>
        </p:nvCxnSpPr>
        <p:spPr>
          <a:xfrm rot="10800000">
            <a:off x="2178975" y="2969100"/>
            <a:ext cx="0" cy="3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7" name="Google Shape;1207;p140"/>
          <p:cNvSpPr txBox="1"/>
          <p:nvPr/>
        </p:nvSpPr>
        <p:spPr>
          <a:xfrm>
            <a:off x="1363525" y="3217250"/>
            <a:ext cx="289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Syntax sugar for the impl type, here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</a:t>
            </a:r>
            <a:endParaRPr sz="10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4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13" name="Google Shape;121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9" y="232200"/>
            <a:ext cx="4217374" cy="46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41"/>
          <p:cNvSpPr/>
          <p:nvPr/>
        </p:nvSpPr>
        <p:spPr>
          <a:xfrm>
            <a:off x="521950" y="232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5" name="Google Shape;1215;p141"/>
          <p:cNvSpPr txBox="1"/>
          <p:nvPr/>
        </p:nvSpPr>
        <p:spPr>
          <a:xfrm>
            <a:off x="5250225" y="2322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6" name="Google Shape;1216;p141"/>
          <p:cNvSpPr/>
          <p:nvPr/>
        </p:nvSpPr>
        <p:spPr>
          <a:xfrm>
            <a:off x="2452275" y="235975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7" name="Google Shape;1217;p141"/>
          <p:cNvSpPr txBox="1"/>
          <p:nvPr/>
        </p:nvSpPr>
        <p:spPr>
          <a:xfrm>
            <a:off x="2582175" y="65132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Enum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with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8" name="Google Shape;1218;p141"/>
          <p:cNvSpPr/>
          <p:nvPr/>
        </p:nvSpPr>
        <p:spPr>
          <a:xfrm>
            <a:off x="3702300" y="1987050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9" name="Google Shape;1219;p141"/>
          <p:cNvSpPr txBox="1"/>
          <p:nvPr/>
        </p:nvSpPr>
        <p:spPr>
          <a:xfrm>
            <a:off x="3832200" y="2402400"/>
            <a:ext cx="26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match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exhaustive, it covers all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0" name="Google Shape;1220;p141"/>
          <p:cNvSpPr/>
          <p:nvPr/>
        </p:nvSpPr>
        <p:spPr>
          <a:xfrm rot="-5400000">
            <a:off x="3650800" y="3033175"/>
            <a:ext cx="129900" cy="1729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1" name="Google Shape;1221;p141"/>
          <p:cNvSpPr txBox="1"/>
          <p:nvPr/>
        </p:nvSpPr>
        <p:spPr>
          <a:xfrm>
            <a:off x="2349200" y="3555950"/>
            <a:ext cx="345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Calls the above impl, with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Direction::Up</a:t>
            </a: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being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self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22" name="Google Shape;1222;p141"/>
          <p:cNvCxnSpPr/>
          <p:nvPr/>
        </p:nvCxnSpPr>
        <p:spPr>
          <a:xfrm rot="10800000">
            <a:off x="2178975" y="2969100"/>
            <a:ext cx="0" cy="3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3" name="Google Shape;1223;p141"/>
          <p:cNvSpPr txBox="1"/>
          <p:nvPr/>
        </p:nvSpPr>
        <p:spPr>
          <a:xfrm>
            <a:off x="1363525" y="3217250"/>
            <a:ext cx="289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Syntax sugar for the impl type, here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</a:t>
            </a:r>
            <a:endParaRPr sz="10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4" name="Google Shape;1224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225" y="3832975"/>
            <a:ext cx="3545900" cy="87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41"/>
          <p:cNvSpPr txBox="1"/>
          <p:nvPr/>
        </p:nvSpPr>
        <p:spPr>
          <a:xfrm>
            <a:off x="5250225" y="3448075"/>
            <a:ext cx="258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compiles :)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4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1" name="Google Shape;1231;p142"/>
          <p:cNvSpPr/>
          <p:nvPr/>
        </p:nvSpPr>
        <p:spPr>
          <a:xfrm>
            <a:off x="521950" y="988700"/>
            <a:ext cx="510900" cy="3684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2" name="Google Shape;123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4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8" name="Google Shape;1238;p143"/>
          <p:cNvSpPr/>
          <p:nvPr/>
        </p:nvSpPr>
        <p:spPr>
          <a:xfrm>
            <a:off x="521950" y="988700"/>
            <a:ext cx="510900" cy="3684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9" name="Google Shape;1239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43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256" name="Google Shape;256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Ownership-Model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 Checker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Structs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Associated functions, Methods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Traits</a:t>
            </a:r>
            <a:endParaRPr sz="1100">
              <a:solidFill>
                <a:srgbClr val="00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 sz="1100"/>
              <a:t>Traits are contracts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Declared using the keyword </a:t>
            </a:r>
            <a:r>
              <a:rPr lang="de">
                <a:solidFill>
                  <a:srgbClr val="00FF00"/>
                </a:solidFill>
              </a:rPr>
              <a:t>trait</a:t>
            </a:r>
            <a:endParaRPr>
              <a:solidFill>
                <a:srgbClr val="00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Implemented for a type by </a:t>
            </a:r>
            <a:r>
              <a:rPr lang="de">
                <a:solidFill>
                  <a:srgbClr val="00FF00"/>
                </a:solidFill>
              </a:rPr>
              <a:t>impl &lt;trait_name&gt; for &lt;struct_name&gt; { &lt;functions&gt; }</a:t>
            </a:r>
            <a:endParaRPr>
              <a:solidFill>
                <a:srgbClr val="00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Traits allow us to generalize our code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Instead of wanting a specific type, we can accept anything that implements a given Trait</a:t>
            </a:r>
            <a:endParaRPr/>
          </a:p>
        </p:txBody>
      </p:sp>
      <p:sp>
        <p:nvSpPr>
          <p:cNvPr id="257" name="Google Shape;257;p3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4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6" name="Google Shape;1246;p144"/>
          <p:cNvSpPr/>
          <p:nvPr/>
        </p:nvSpPr>
        <p:spPr>
          <a:xfrm>
            <a:off x="521950" y="988700"/>
            <a:ext cx="510900" cy="3684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7" name="Google Shape;1247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144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49" name="Google Shape;1249;p144"/>
          <p:cNvCxnSpPr/>
          <p:nvPr/>
        </p:nvCxnSpPr>
        <p:spPr>
          <a:xfrm rot="10800000">
            <a:off x="3935325" y="1297675"/>
            <a:ext cx="74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0" name="Google Shape;1250;p144"/>
          <p:cNvSpPr txBox="1"/>
          <p:nvPr/>
        </p:nvSpPr>
        <p:spPr>
          <a:xfrm>
            <a:off x="4679025" y="974425"/>
            <a:ext cx="258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advanced Enums, the size must be known at compile time, similar to structs, so this has to be boxed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4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6" name="Google Shape;1256;p145"/>
          <p:cNvSpPr/>
          <p:nvPr/>
        </p:nvSpPr>
        <p:spPr>
          <a:xfrm>
            <a:off x="521950" y="988700"/>
            <a:ext cx="510900" cy="3684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7" name="Google Shape;1257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145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59" name="Google Shape;1259;p145"/>
          <p:cNvCxnSpPr/>
          <p:nvPr/>
        </p:nvCxnSpPr>
        <p:spPr>
          <a:xfrm>
            <a:off x="5973875" y="2068450"/>
            <a:ext cx="0" cy="4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0" name="Google Shape;1260;p145"/>
          <p:cNvSpPr txBox="1"/>
          <p:nvPr/>
        </p:nvSpPr>
        <p:spPr>
          <a:xfrm>
            <a:off x="5073300" y="17547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moves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list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into a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Box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1" name="Google Shape;1261;p145"/>
          <p:cNvSpPr/>
          <p:nvPr/>
        </p:nvSpPr>
        <p:spPr>
          <a:xfrm>
            <a:off x="673550" y="2821175"/>
            <a:ext cx="7558800" cy="19713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62" name="Google Shape;1262;p145"/>
          <p:cNvCxnSpPr/>
          <p:nvPr/>
        </p:nvCxnSpPr>
        <p:spPr>
          <a:xfrm rot="10800000">
            <a:off x="1601000" y="2848200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3" name="Google Shape;1263;p145"/>
          <p:cNvSpPr txBox="1"/>
          <p:nvPr/>
        </p:nvSpPr>
        <p:spPr>
          <a:xfrm>
            <a:off x="772125" y="3036225"/>
            <a:ext cx="286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But that’s fine, because we re-assign to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list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4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9" name="Google Shape;1269;p146"/>
          <p:cNvSpPr/>
          <p:nvPr/>
        </p:nvSpPr>
        <p:spPr>
          <a:xfrm>
            <a:off x="521950" y="988700"/>
            <a:ext cx="510900" cy="3684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0" name="Google Shape;1270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146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72" name="Google Shape;1272;p146"/>
          <p:cNvCxnSpPr/>
          <p:nvPr/>
        </p:nvCxnSpPr>
        <p:spPr>
          <a:xfrm>
            <a:off x="5973875" y="2068450"/>
            <a:ext cx="0" cy="4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3" name="Google Shape;1273;p146"/>
          <p:cNvSpPr txBox="1"/>
          <p:nvPr/>
        </p:nvSpPr>
        <p:spPr>
          <a:xfrm>
            <a:off x="5073300" y="17547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moves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list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into a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Box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4" name="Google Shape;1274;p146"/>
          <p:cNvSpPr/>
          <p:nvPr/>
        </p:nvSpPr>
        <p:spPr>
          <a:xfrm>
            <a:off x="673550" y="2821175"/>
            <a:ext cx="7558800" cy="19713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75" name="Google Shape;1275;p146"/>
          <p:cNvCxnSpPr/>
          <p:nvPr/>
        </p:nvCxnSpPr>
        <p:spPr>
          <a:xfrm rot="10800000">
            <a:off x="1601000" y="2848200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6" name="Google Shape;1276;p146"/>
          <p:cNvSpPr txBox="1"/>
          <p:nvPr/>
        </p:nvSpPr>
        <p:spPr>
          <a:xfrm>
            <a:off x="772125" y="3036225"/>
            <a:ext cx="286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But that’s fine, because we re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assign to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list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7" name="Google Shape;1277;p146"/>
          <p:cNvSpPr txBox="1"/>
          <p:nvPr/>
        </p:nvSpPr>
        <p:spPr>
          <a:xfrm>
            <a:off x="1847850" y="3390225"/>
            <a:ext cx="54483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Remember last time?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Move is still Copying in the background, the “You can’t use this variable” Move-construct is a limitation enforced by Rust!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More specific, the limitation means that the variable (here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list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 acts as if it was uninitialized.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you assign something to it before using it again, everything is fine :)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4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83" name="Google Shape;1283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147"/>
          <p:cNvSpPr/>
          <p:nvPr/>
        </p:nvSpPr>
        <p:spPr>
          <a:xfrm>
            <a:off x="448050" y="905150"/>
            <a:ext cx="8130000" cy="23874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5" name="Google Shape;1285;p147"/>
          <p:cNvSpPr txBox="1"/>
          <p:nvPr/>
        </p:nvSpPr>
        <p:spPr>
          <a:xfrm>
            <a:off x="448050" y="905025"/>
            <a:ext cx="264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list at that point: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6" name="Google Shape;1286;p147"/>
          <p:cNvSpPr/>
          <p:nvPr/>
        </p:nvSpPr>
        <p:spPr>
          <a:xfrm>
            <a:off x="1224765" y="1266139"/>
            <a:ext cx="1863600" cy="5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87" name="Google Shape;1287;p147"/>
          <p:cNvCxnSpPr>
            <a:stCxn id="1286" idx="0"/>
          </p:cNvCxnSpPr>
          <p:nvPr/>
        </p:nvCxnSpPr>
        <p:spPr>
          <a:xfrm>
            <a:off x="2156565" y="1266139"/>
            <a:ext cx="0" cy="55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8" name="Google Shape;1288;p147"/>
          <p:cNvSpPr txBox="1"/>
          <p:nvPr/>
        </p:nvSpPr>
        <p:spPr>
          <a:xfrm>
            <a:off x="1224765" y="1266139"/>
            <a:ext cx="931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9" name="Google Shape;1289;p147"/>
          <p:cNvSpPr/>
          <p:nvPr/>
        </p:nvSpPr>
        <p:spPr>
          <a:xfrm>
            <a:off x="3088532" y="1823758"/>
            <a:ext cx="1863600" cy="5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90" name="Google Shape;1290;p147"/>
          <p:cNvCxnSpPr>
            <a:stCxn id="1289" idx="0"/>
          </p:cNvCxnSpPr>
          <p:nvPr/>
        </p:nvCxnSpPr>
        <p:spPr>
          <a:xfrm>
            <a:off x="4020332" y="1823758"/>
            <a:ext cx="0" cy="55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1" name="Google Shape;1291;p147"/>
          <p:cNvSpPr txBox="1"/>
          <p:nvPr/>
        </p:nvSpPr>
        <p:spPr>
          <a:xfrm>
            <a:off x="3088532" y="1823758"/>
            <a:ext cx="931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World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2" name="Google Shape;1292;p147"/>
          <p:cNvSpPr/>
          <p:nvPr/>
        </p:nvSpPr>
        <p:spPr>
          <a:xfrm>
            <a:off x="4952402" y="2373832"/>
            <a:ext cx="1863600" cy="5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93" name="Google Shape;1293;p147"/>
          <p:cNvCxnSpPr>
            <a:stCxn id="1292" idx="0"/>
          </p:cNvCxnSpPr>
          <p:nvPr/>
        </p:nvCxnSpPr>
        <p:spPr>
          <a:xfrm>
            <a:off x="5884202" y="2373832"/>
            <a:ext cx="0" cy="55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4" name="Google Shape;1294;p147"/>
          <p:cNvSpPr txBox="1"/>
          <p:nvPr/>
        </p:nvSpPr>
        <p:spPr>
          <a:xfrm>
            <a:off x="4952402" y="2373832"/>
            <a:ext cx="931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Hello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95" name="Google Shape;1295;p147"/>
          <p:cNvCxnSpPr/>
          <p:nvPr/>
        </p:nvCxnSpPr>
        <p:spPr>
          <a:xfrm>
            <a:off x="2609314" y="1522886"/>
            <a:ext cx="0" cy="573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6" name="Google Shape;1296;p147"/>
          <p:cNvCxnSpPr>
            <a:endCxn id="1291" idx="1"/>
          </p:cNvCxnSpPr>
          <p:nvPr/>
        </p:nvCxnSpPr>
        <p:spPr>
          <a:xfrm>
            <a:off x="2614232" y="2098858"/>
            <a:ext cx="474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7" name="Google Shape;1297;p147"/>
          <p:cNvCxnSpPr/>
          <p:nvPr/>
        </p:nvCxnSpPr>
        <p:spPr>
          <a:xfrm>
            <a:off x="4478965" y="2123429"/>
            <a:ext cx="0" cy="573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8" name="Google Shape;1298;p147"/>
          <p:cNvCxnSpPr/>
          <p:nvPr/>
        </p:nvCxnSpPr>
        <p:spPr>
          <a:xfrm>
            <a:off x="4483621" y="2699338"/>
            <a:ext cx="474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9" name="Google Shape;1299;p147"/>
          <p:cNvSpPr/>
          <p:nvPr/>
        </p:nvSpPr>
        <p:spPr>
          <a:xfrm>
            <a:off x="6816272" y="1823758"/>
            <a:ext cx="931500" cy="5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None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00" name="Google Shape;1300;p147"/>
          <p:cNvCxnSpPr/>
          <p:nvPr/>
        </p:nvCxnSpPr>
        <p:spPr>
          <a:xfrm rot="10800000">
            <a:off x="6337054" y="2057553"/>
            <a:ext cx="0" cy="573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1" name="Google Shape;1301;p147"/>
          <p:cNvCxnSpPr/>
          <p:nvPr/>
        </p:nvCxnSpPr>
        <p:spPr>
          <a:xfrm>
            <a:off x="6341710" y="2054644"/>
            <a:ext cx="474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2" name="Google Shape;1302;p147"/>
          <p:cNvCxnSpPr/>
          <p:nvPr/>
        </p:nvCxnSpPr>
        <p:spPr>
          <a:xfrm>
            <a:off x="758675" y="3408100"/>
            <a:ext cx="62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3" name="Google Shape;1303;p147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4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9" name="Google Shape;1309;p148"/>
          <p:cNvSpPr/>
          <p:nvPr/>
        </p:nvSpPr>
        <p:spPr>
          <a:xfrm>
            <a:off x="509944" y="988700"/>
            <a:ext cx="522900" cy="377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0" name="Google Shape;1310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148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2" name="Google Shape;1312;p148"/>
          <p:cNvSpPr/>
          <p:nvPr/>
        </p:nvSpPr>
        <p:spPr>
          <a:xfrm>
            <a:off x="306150" y="930435"/>
            <a:ext cx="8167800" cy="25755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3" name="Google Shape;1313;p148"/>
          <p:cNvSpPr/>
          <p:nvPr/>
        </p:nvSpPr>
        <p:spPr>
          <a:xfrm rot="-5400000">
            <a:off x="4829050" y="412250"/>
            <a:ext cx="233100" cy="5954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4" name="Google Shape;1314;p148"/>
          <p:cNvSpPr txBox="1"/>
          <p:nvPr/>
        </p:nvSpPr>
        <p:spPr>
          <a:xfrm>
            <a:off x="2765800" y="2918900"/>
            <a:ext cx="435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 we covered earlier, this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let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tries to match the pattern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4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0" name="Google Shape;1320;p149"/>
          <p:cNvSpPr/>
          <p:nvPr/>
        </p:nvSpPr>
        <p:spPr>
          <a:xfrm>
            <a:off x="509944" y="988700"/>
            <a:ext cx="522900" cy="377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1" name="Google Shape;1321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149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3" name="Google Shape;1323;p149"/>
          <p:cNvSpPr/>
          <p:nvPr/>
        </p:nvSpPr>
        <p:spPr>
          <a:xfrm>
            <a:off x="306150" y="930435"/>
            <a:ext cx="8167800" cy="25755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4" name="Google Shape;1324;p149"/>
          <p:cNvSpPr/>
          <p:nvPr/>
        </p:nvSpPr>
        <p:spPr>
          <a:xfrm rot="-5400000">
            <a:off x="4829050" y="412250"/>
            <a:ext cx="233100" cy="5954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5" name="Google Shape;1325;p149"/>
          <p:cNvSpPr txBox="1"/>
          <p:nvPr/>
        </p:nvSpPr>
        <p:spPr>
          <a:xfrm>
            <a:off x="2765800" y="2918900"/>
            <a:ext cx="435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 we covered earlier, this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let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tries to match the pattern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26" name="Google Shape;1326;p149"/>
          <p:cNvCxnSpPr/>
          <p:nvPr/>
        </p:nvCxnSpPr>
        <p:spPr>
          <a:xfrm>
            <a:off x="1677175" y="2668825"/>
            <a:ext cx="0" cy="73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7" name="Google Shape;1327;p149"/>
          <p:cNvSpPr txBox="1"/>
          <p:nvPr/>
        </p:nvSpPr>
        <p:spPr>
          <a:xfrm>
            <a:off x="893075" y="1973000"/>
            <a:ext cx="3499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Rust offers more Pattern Matching Syntax: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while let pattern = expr {}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if let pattern = expr {}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5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3" name="Google Shape;1333;p150"/>
          <p:cNvSpPr/>
          <p:nvPr/>
        </p:nvSpPr>
        <p:spPr>
          <a:xfrm>
            <a:off x="509944" y="988700"/>
            <a:ext cx="522900" cy="377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4" name="Google Shape;1334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150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6" name="Google Shape;1336;p150"/>
          <p:cNvSpPr/>
          <p:nvPr/>
        </p:nvSpPr>
        <p:spPr>
          <a:xfrm>
            <a:off x="306150" y="930435"/>
            <a:ext cx="8167800" cy="25755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7" name="Google Shape;1337;p150"/>
          <p:cNvSpPr/>
          <p:nvPr/>
        </p:nvSpPr>
        <p:spPr>
          <a:xfrm rot="-5400000">
            <a:off x="4829050" y="412250"/>
            <a:ext cx="233100" cy="5954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8" name="Google Shape;1338;p150"/>
          <p:cNvSpPr txBox="1"/>
          <p:nvPr/>
        </p:nvSpPr>
        <p:spPr>
          <a:xfrm>
            <a:off x="2765800" y="2918900"/>
            <a:ext cx="435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 we covered earlier, this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let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tries to match the pattern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39" name="Google Shape;1339;p150"/>
          <p:cNvCxnSpPr/>
          <p:nvPr/>
        </p:nvCxnSpPr>
        <p:spPr>
          <a:xfrm>
            <a:off x="1677175" y="2668825"/>
            <a:ext cx="0" cy="73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0" name="Google Shape;1340;p150"/>
          <p:cNvSpPr txBox="1"/>
          <p:nvPr/>
        </p:nvSpPr>
        <p:spPr>
          <a:xfrm>
            <a:off x="893075" y="1973000"/>
            <a:ext cx="3499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Rust offers more Pattern Matching Syntax: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while let pattern = expr {}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if let pattern = expr {}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1" name="Google Shape;1341;p150"/>
          <p:cNvSpPr txBox="1"/>
          <p:nvPr/>
        </p:nvSpPr>
        <p:spPr>
          <a:xfrm>
            <a:off x="4300500" y="1888400"/>
            <a:ext cx="3499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Both evaluate the let-statement, and if it matched successfully, evaluate the code block after, with the matched pattern being available inside that block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Here: We can use 2 variables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value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next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5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7" name="Google Shape;1347;p151"/>
          <p:cNvSpPr/>
          <p:nvPr/>
        </p:nvSpPr>
        <p:spPr>
          <a:xfrm>
            <a:off x="509944" y="988700"/>
            <a:ext cx="522900" cy="377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8" name="Google Shape;1348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151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0" name="Google Shape;1350;p151"/>
          <p:cNvSpPr/>
          <p:nvPr/>
        </p:nvSpPr>
        <p:spPr>
          <a:xfrm>
            <a:off x="306150" y="1898200"/>
            <a:ext cx="8167800" cy="1608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1" name="Google Shape;1351;p151"/>
          <p:cNvSpPr txBox="1"/>
          <p:nvPr/>
        </p:nvSpPr>
        <p:spPr>
          <a:xfrm>
            <a:off x="1032850" y="2644150"/>
            <a:ext cx="258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code basically means: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While there is a next element, print it and keep traversing the list, stopping once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current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is </a:t>
            </a:r>
            <a:r>
              <a:rPr lang="de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not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Element::Next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5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7" name="Google Shape;1357;p152"/>
          <p:cNvSpPr/>
          <p:nvPr/>
        </p:nvSpPr>
        <p:spPr>
          <a:xfrm>
            <a:off x="509944" y="988700"/>
            <a:ext cx="522900" cy="377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8" name="Google Shape;1358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152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0" name="Google Shape;1360;p152"/>
          <p:cNvSpPr txBox="1"/>
          <p:nvPr/>
        </p:nvSpPr>
        <p:spPr>
          <a:xfrm>
            <a:off x="4725000" y="988700"/>
            <a:ext cx="340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So, yes - This code compiles and runs successfully :)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1" name="Google Shape;1361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974" y="1365799"/>
            <a:ext cx="3843024" cy="7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5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7" name="Google Shape;1367;p153"/>
          <p:cNvSpPr/>
          <p:nvPr/>
        </p:nvSpPr>
        <p:spPr>
          <a:xfrm>
            <a:off x="509944" y="598875"/>
            <a:ext cx="522900" cy="37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8" name="Google Shape;1368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1" y="598875"/>
            <a:ext cx="4901274" cy="4392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000" y="974650"/>
            <a:ext cx="3635995" cy="376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5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4" name="Google Shape;1374;p154"/>
          <p:cNvSpPr/>
          <p:nvPr/>
        </p:nvSpPr>
        <p:spPr>
          <a:xfrm>
            <a:off x="509944" y="598875"/>
            <a:ext cx="522900" cy="37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5" name="Google Shape;1375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1" y="598875"/>
            <a:ext cx="4901274" cy="439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154"/>
          <p:cNvSpPr txBox="1"/>
          <p:nvPr/>
        </p:nvSpPr>
        <p:spPr>
          <a:xfrm>
            <a:off x="5934125" y="5988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5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2" name="Google Shape;1382;p155"/>
          <p:cNvSpPr/>
          <p:nvPr/>
        </p:nvSpPr>
        <p:spPr>
          <a:xfrm>
            <a:off x="509944" y="598875"/>
            <a:ext cx="522900" cy="37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3" name="Google Shape;1383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1" y="598875"/>
            <a:ext cx="4901274" cy="439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155"/>
          <p:cNvSpPr txBox="1"/>
          <p:nvPr/>
        </p:nvSpPr>
        <p:spPr>
          <a:xfrm>
            <a:off x="5934125" y="5988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5" name="Google Shape;1385;p155"/>
          <p:cNvSpPr/>
          <p:nvPr/>
        </p:nvSpPr>
        <p:spPr>
          <a:xfrm>
            <a:off x="2107275" y="589925"/>
            <a:ext cx="852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6" name="Google Shape;1386;p155"/>
          <p:cNvSpPr txBox="1"/>
          <p:nvPr/>
        </p:nvSpPr>
        <p:spPr>
          <a:xfrm>
            <a:off x="2193188" y="8609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Enum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Number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 3 Variants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5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2" name="Google Shape;1392;p156"/>
          <p:cNvSpPr/>
          <p:nvPr/>
        </p:nvSpPr>
        <p:spPr>
          <a:xfrm>
            <a:off x="509944" y="598875"/>
            <a:ext cx="522900" cy="37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3" name="Google Shape;1393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1" y="598875"/>
            <a:ext cx="4901274" cy="439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56"/>
          <p:cNvSpPr txBox="1"/>
          <p:nvPr/>
        </p:nvSpPr>
        <p:spPr>
          <a:xfrm>
            <a:off x="5934125" y="5988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5" name="Google Shape;1395;p156"/>
          <p:cNvSpPr/>
          <p:nvPr/>
        </p:nvSpPr>
        <p:spPr>
          <a:xfrm>
            <a:off x="2107275" y="589925"/>
            <a:ext cx="852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6" name="Google Shape;1396;p156"/>
          <p:cNvSpPr txBox="1"/>
          <p:nvPr/>
        </p:nvSpPr>
        <p:spPr>
          <a:xfrm>
            <a:off x="2193188" y="8609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Enum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Number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 3 Variants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97" name="Google Shape;1397;p156"/>
          <p:cNvCxnSpPr/>
          <p:nvPr/>
        </p:nvCxnSpPr>
        <p:spPr>
          <a:xfrm rot="10800000">
            <a:off x="2358025" y="1911650"/>
            <a:ext cx="9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8" name="Google Shape;1398;p156"/>
          <p:cNvSpPr txBox="1"/>
          <p:nvPr/>
        </p:nvSpPr>
        <p:spPr>
          <a:xfrm>
            <a:off x="3285625" y="1734650"/>
            <a:ext cx="506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 can match whatever expressions you want, including tuples like here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5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4" name="Google Shape;1404;p157"/>
          <p:cNvSpPr/>
          <p:nvPr/>
        </p:nvSpPr>
        <p:spPr>
          <a:xfrm>
            <a:off x="509944" y="598875"/>
            <a:ext cx="522900" cy="37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05" name="Google Shape;1405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1" y="598875"/>
            <a:ext cx="4901274" cy="439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157"/>
          <p:cNvSpPr txBox="1"/>
          <p:nvPr/>
        </p:nvSpPr>
        <p:spPr>
          <a:xfrm>
            <a:off x="5934125" y="5988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7" name="Google Shape;1407;p157"/>
          <p:cNvSpPr/>
          <p:nvPr/>
        </p:nvSpPr>
        <p:spPr>
          <a:xfrm>
            <a:off x="2107275" y="589925"/>
            <a:ext cx="852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8" name="Google Shape;1408;p157"/>
          <p:cNvSpPr txBox="1"/>
          <p:nvPr/>
        </p:nvSpPr>
        <p:spPr>
          <a:xfrm>
            <a:off x="2193188" y="8609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Enum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Number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 3 Variants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9" name="Google Shape;1409;p157"/>
          <p:cNvSpPr/>
          <p:nvPr/>
        </p:nvSpPr>
        <p:spPr>
          <a:xfrm>
            <a:off x="5400375" y="3972625"/>
            <a:ext cx="1299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0" name="Google Shape;1410;p157"/>
          <p:cNvSpPr txBox="1"/>
          <p:nvPr/>
        </p:nvSpPr>
        <p:spPr>
          <a:xfrm>
            <a:off x="5548225" y="42436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Exhaustive match covers the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result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11" name="Google Shape;1411;p157"/>
          <p:cNvCxnSpPr/>
          <p:nvPr/>
        </p:nvCxnSpPr>
        <p:spPr>
          <a:xfrm rot="10800000">
            <a:off x="2358025" y="1911650"/>
            <a:ext cx="9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2" name="Google Shape;1412;p157"/>
          <p:cNvSpPr txBox="1"/>
          <p:nvPr/>
        </p:nvSpPr>
        <p:spPr>
          <a:xfrm>
            <a:off x="3285625" y="1734650"/>
            <a:ext cx="506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 can match whatever expressions you want, including tuples like here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5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8" name="Google Shape;1418;p158"/>
          <p:cNvSpPr/>
          <p:nvPr/>
        </p:nvSpPr>
        <p:spPr>
          <a:xfrm>
            <a:off x="509944" y="598875"/>
            <a:ext cx="522900" cy="37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9" name="Google Shape;1419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1" y="598875"/>
            <a:ext cx="4901274" cy="439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158"/>
          <p:cNvSpPr txBox="1"/>
          <p:nvPr/>
        </p:nvSpPr>
        <p:spPr>
          <a:xfrm>
            <a:off x="5934125" y="5988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1" name="Google Shape;1421;p158"/>
          <p:cNvSpPr/>
          <p:nvPr/>
        </p:nvSpPr>
        <p:spPr>
          <a:xfrm>
            <a:off x="2107275" y="589925"/>
            <a:ext cx="852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2" name="Google Shape;1422;p158"/>
          <p:cNvSpPr txBox="1"/>
          <p:nvPr/>
        </p:nvSpPr>
        <p:spPr>
          <a:xfrm>
            <a:off x="2193188" y="8609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Enum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Number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 3 Variants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3" name="Google Shape;1423;p158"/>
          <p:cNvSpPr/>
          <p:nvPr/>
        </p:nvSpPr>
        <p:spPr>
          <a:xfrm>
            <a:off x="5400375" y="3972625"/>
            <a:ext cx="1299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4" name="Google Shape;1424;p158"/>
          <p:cNvSpPr txBox="1"/>
          <p:nvPr/>
        </p:nvSpPr>
        <p:spPr>
          <a:xfrm>
            <a:off x="5548225" y="42436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Exhaustive match covers the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result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25" name="Google Shape;1425;p158"/>
          <p:cNvCxnSpPr/>
          <p:nvPr/>
        </p:nvCxnSpPr>
        <p:spPr>
          <a:xfrm rot="10800000">
            <a:off x="2358025" y="1911650"/>
            <a:ext cx="9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6" name="Google Shape;1426;p158"/>
          <p:cNvSpPr txBox="1"/>
          <p:nvPr/>
        </p:nvSpPr>
        <p:spPr>
          <a:xfrm>
            <a:off x="3285625" y="1734650"/>
            <a:ext cx="506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However, this match is not exhaustive!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5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2" name="Google Shape;1432;p159"/>
          <p:cNvSpPr/>
          <p:nvPr/>
        </p:nvSpPr>
        <p:spPr>
          <a:xfrm>
            <a:off x="509944" y="598875"/>
            <a:ext cx="522900" cy="37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3" name="Google Shape;1433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1" y="598875"/>
            <a:ext cx="4901274" cy="439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159"/>
          <p:cNvSpPr txBox="1"/>
          <p:nvPr/>
        </p:nvSpPr>
        <p:spPr>
          <a:xfrm>
            <a:off x="5934125" y="5988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5" name="Google Shape;1435;p159"/>
          <p:cNvSpPr/>
          <p:nvPr/>
        </p:nvSpPr>
        <p:spPr>
          <a:xfrm>
            <a:off x="2107275" y="589925"/>
            <a:ext cx="852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6" name="Google Shape;1436;p159"/>
          <p:cNvSpPr txBox="1"/>
          <p:nvPr/>
        </p:nvSpPr>
        <p:spPr>
          <a:xfrm>
            <a:off x="2193188" y="8609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Enum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Number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 3 Variants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7" name="Google Shape;1437;p159"/>
          <p:cNvSpPr/>
          <p:nvPr/>
        </p:nvSpPr>
        <p:spPr>
          <a:xfrm>
            <a:off x="5400375" y="3972625"/>
            <a:ext cx="1299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8" name="Google Shape;1438;p159"/>
          <p:cNvSpPr txBox="1"/>
          <p:nvPr/>
        </p:nvSpPr>
        <p:spPr>
          <a:xfrm>
            <a:off x="5548225" y="42436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Exhaustive match covers the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result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39" name="Google Shape;1439;p159"/>
          <p:cNvCxnSpPr/>
          <p:nvPr/>
        </p:nvCxnSpPr>
        <p:spPr>
          <a:xfrm rot="10800000">
            <a:off x="2358025" y="1911650"/>
            <a:ext cx="9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0" name="Google Shape;1440;p159"/>
          <p:cNvSpPr txBox="1"/>
          <p:nvPr/>
        </p:nvSpPr>
        <p:spPr>
          <a:xfrm>
            <a:off x="3285625" y="1734650"/>
            <a:ext cx="506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However, this match is not exhaustive!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1" name="Google Shape;1441;p159"/>
          <p:cNvSpPr txBox="1"/>
          <p:nvPr/>
        </p:nvSpPr>
        <p:spPr>
          <a:xfrm>
            <a:off x="5946975" y="1683125"/>
            <a:ext cx="2683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match-Statements are always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exhaustive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Rust, which means they have to cover all possible Patterns.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6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7" name="Google Shape;1447;p160"/>
          <p:cNvSpPr/>
          <p:nvPr/>
        </p:nvSpPr>
        <p:spPr>
          <a:xfrm>
            <a:off x="509944" y="598875"/>
            <a:ext cx="522900" cy="37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8" name="Google Shape;1448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1" y="598875"/>
            <a:ext cx="4901274" cy="439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160"/>
          <p:cNvSpPr txBox="1"/>
          <p:nvPr/>
        </p:nvSpPr>
        <p:spPr>
          <a:xfrm>
            <a:off x="5934125" y="5988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0" name="Google Shape;1450;p160"/>
          <p:cNvSpPr/>
          <p:nvPr/>
        </p:nvSpPr>
        <p:spPr>
          <a:xfrm>
            <a:off x="2107275" y="589925"/>
            <a:ext cx="852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1" name="Google Shape;1451;p160"/>
          <p:cNvSpPr txBox="1"/>
          <p:nvPr/>
        </p:nvSpPr>
        <p:spPr>
          <a:xfrm>
            <a:off x="2193188" y="8609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Enum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Number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 3 Variants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2" name="Google Shape;1452;p160"/>
          <p:cNvSpPr/>
          <p:nvPr/>
        </p:nvSpPr>
        <p:spPr>
          <a:xfrm>
            <a:off x="5400375" y="3972625"/>
            <a:ext cx="1299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3" name="Google Shape;1453;p160"/>
          <p:cNvSpPr txBox="1"/>
          <p:nvPr/>
        </p:nvSpPr>
        <p:spPr>
          <a:xfrm>
            <a:off x="5548225" y="42436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Exhaustive match covers the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result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4" name="Google Shape;1454;p160"/>
          <p:cNvSpPr txBox="1"/>
          <p:nvPr/>
        </p:nvSpPr>
        <p:spPr>
          <a:xfrm>
            <a:off x="5946975" y="1683125"/>
            <a:ext cx="26838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match-Statements are always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exhaustive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Rust, which means they have to cover all possible Patterns.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following Patterns are </a:t>
            </a:r>
            <a:r>
              <a:rPr lang="de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not handled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(Number::Invalid, Number::Int(_))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(Number::Invalid, Number::Float(_))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(Number::Int(_), Number::Invalid)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(Number::Float(_), Number::Invalid)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(Number::Invalid, Number::Invalid)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55" name="Google Shape;1455;p160"/>
          <p:cNvCxnSpPr/>
          <p:nvPr/>
        </p:nvCxnSpPr>
        <p:spPr>
          <a:xfrm rot="10800000">
            <a:off x="2358025" y="1911650"/>
            <a:ext cx="9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6" name="Google Shape;1456;p160"/>
          <p:cNvSpPr txBox="1"/>
          <p:nvPr/>
        </p:nvSpPr>
        <p:spPr>
          <a:xfrm>
            <a:off x="3285625" y="1734650"/>
            <a:ext cx="506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However, this match is not exhaustive!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6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2" name="Google Shape;1462;p161"/>
          <p:cNvSpPr/>
          <p:nvPr/>
        </p:nvSpPr>
        <p:spPr>
          <a:xfrm>
            <a:off x="509944" y="598875"/>
            <a:ext cx="522900" cy="37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3" name="Google Shape;1463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1" y="598875"/>
            <a:ext cx="4901274" cy="439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464" name="Google Shape;1464;p161"/>
          <p:cNvSpPr txBox="1"/>
          <p:nvPr/>
        </p:nvSpPr>
        <p:spPr>
          <a:xfrm>
            <a:off x="5934125" y="5988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5" name="Google Shape;1465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850" y="598875"/>
            <a:ext cx="4901277" cy="24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161"/>
          <p:cNvSpPr txBox="1"/>
          <p:nvPr/>
        </p:nvSpPr>
        <p:spPr>
          <a:xfrm>
            <a:off x="5934125" y="1374025"/>
            <a:ext cx="258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code does not compile :(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6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2" name="Google Shape;1472;p1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4"/>
            </a:pPr>
            <a:r>
              <a:rPr lang="de"/>
              <a:t>Next time</a:t>
            </a:r>
            <a:endParaRPr/>
          </a:p>
        </p:txBody>
      </p:sp>
      <p:sp>
        <p:nvSpPr>
          <p:cNvPr id="1473" name="Google Shape;1473;p16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Generics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pic>
        <p:nvPicPr>
          <p:cNvPr id="270" name="Google Shape;2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63" y="1242449"/>
            <a:ext cx="8549074" cy="31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pic>
        <p:nvPicPr>
          <p:cNvPr id="277" name="Google Shape;2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63" y="1242449"/>
            <a:ext cx="8549074" cy="31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39"/>
          <p:cNvSpPr/>
          <p:nvPr/>
        </p:nvSpPr>
        <p:spPr>
          <a:xfrm>
            <a:off x="3665625" y="1429800"/>
            <a:ext cx="92700" cy="704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39"/>
          <p:cNvSpPr txBox="1"/>
          <p:nvPr/>
        </p:nvSpPr>
        <p:spPr>
          <a:xfrm>
            <a:off x="3735175" y="1604850"/>
            <a:ext cx="266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Trait declaration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6618425" y="2545050"/>
            <a:ext cx="222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Trait implementations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2" name="Google Shape;282;p39"/>
          <p:cNvCxnSpPr>
            <a:stCxn id="281" idx="1"/>
          </p:cNvCxnSpPr>
          <p:nvPr/>
        </p:nvCxnSpPr>
        <p:spPr>
          <a:xfrm rot="10800000">
            <a:off x="3285725" y="2258850"/>
            <a:ext cx="3332700" cy="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39"/>
          <p:cNvCxnSpPr>
            <a:stCxn id="281" idx="1"/>
          </p:cNvCxnSpPr>
          <p:nvPr/>
        </p:nvCxnSpPr>
        <p:spPr>
          <a:xfrm flipH="1">
            <a:off x="2974625" y="2722050"/>
            <a:ext cx="3643800" cy="5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289" name="Google Shape;289;p4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37" y="948075"/>
            <a:ext cx="3936524" cy="3879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37" y="948075"/>
            <a:ext cx="3936524" cy="3879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41"/>
          <p:cNvCxnSpPr/>
          <p:nvPr/>
        </p:nvCxnSpPr>
        <p:spPr>
          <a:xfrm rot="10800000">
            <a:off x="4726425" y="1040700"/>
            <a:ext cx="85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41"/>
          <p:cNvSpPr txBox="1"/>
          <p:nvPr/>
        </p:nvSpPr>
        <p:spPr>
          <a:xfrm>
            <a:off x="5578725" y="779100"/>
            <a:ext cx="266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accept everything that implements that Printable-trait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305" name="Google Shape;305;p4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37" y="948075"/>
            <a:ext cx="3936524" cy="3879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42"/>
          <p:cNvCxnSpPr/>
          <p:nvPr/>
        </p:nvCxnSpPr>
        <p:spPr>
          <a:xfrm rot="10800000">
            <a:off x="4726425" y="1040700"/>
            <a:ext cx="85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42"/>
          <p:cNvSpPr txBox="1"/>
          <p:nvPr/>
        </p:nvSpPr>
        <p:spPr>
          <a:xfrm>
            <a:off x="5578725" y="779100"/>
            <a:ext cx="266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accept everything that implements that Printable-trait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42"/>
          <p:cNvSpPr txBox="1"/>
          <p:nvPr/>
        </p:nvSpPr>
        <p:spPr>
          <a:xfrm>
            <a:off x="5578725" y="1267700"/>
            <a:ext cx="266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can safely use the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format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-method inside the function, because the trait-contract says that Printable comes with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format()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0" name="Google Shape;310;p42"/>
          <p:cNvCxnSpPr/>
          <p:nvPr/>
        </p:nvCxnSpPr>
        <p:spPr>
          <a:xfrm rot="10800000">
            <a:off x="4249275" y="1272400"/>
            <a:ext cx="1334100" cy="3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316" name="Google Shape;316;p4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7" name="Google Shape;3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37" y="948075"/>
            <a:ext cx="3936524" cy="3879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43"/>
          <p:cNvCxnSpPr/>
          <p:nvPr/>
        </p:nvCxnSpPr>
        <p:spPr>
          <a:xfrm rot="10800000">
            <a:off x="4726425" y="1040700"/>
            <a:ext cx="85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43"/>
          <p:cNvSpPr txBox="1"/>
          <p:nvPr/>
        </p:nvSpPr>
        <p:spPr>
          <a:xfrm>
            <a:off x="5578725" y="779100"/>
            <a:ext cx="266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accept everything that implements that Printable-trait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43"/>
          <p:cNvSpPr/>
          <p:nvPr/>
        </p:nvSpPr>
        <p:spPr>
          <a:xfrm>
            <a:off x="4995075" y="2217300"/>
            <a:ext cx="111300" cy="1973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43"/>
          <p:cNvSpPr txBox="1"/>
          <p:nvPr/>
        </p:nvSpPr>
        <p:spPr>
          <a:xfrm>
            <a:off x="5106375" y="3027000"/>
            <a:ext cx="350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Person and Dog both implement the Printable-trait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Plan for today</a:t>
            </a:r>
            <a:endParaRPr/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327" name="Google Shape;327;p4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8" name="Google Shape;3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37" y="948075"/>
            <a:ext cx="3936524" cy="3879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p44"/>
          <p:cNvCxnSpPr/>
          <p:nvPr/>
        </p:nvCxnSpPr>
        <p:spPr>
          <a:xfrm rot="10800000">
            <a:off x="4726425" y="1040700"/>
            <a:ext cx="85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0" name="Google Shape;330;p44"/>
          <p:cNvSpPr txBox="1"/>
          <p:nvPr/>
        </p:nvSpPr>
        <p:spPr>
          <a:xfrm>
            <a:off x="5578725" y="779100"/>
            <a:ext cx="266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accept everything that implements that Printable-trait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44"/>
          <p:cNvSpPr/>
          <p:nvPr/>
        </p:nvSpPr>
        <p:spPr>
          <a:xfrm>
            <a:off x="4995075" y="2217300"/>
            <a:ext cx="111300" cy="1973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44"/>
          <p:cNvSpPr/>
          <p:nvPr/>
        </p:nvSpPr>
        <p:spPr>
          <a:xfrm>
            <a:off x="5004375" y="4190700"/>
            <a:ext cx="92700" cy="426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44"/>
          <p:cNvSpPr txBox="1"/>
          <p:nvPr/>
        </p:nvSpPr>
        <p:spPr>
          <a:xfrm>
            <a:off x="5097075" y="4226850"/>
            <a:ext cx="348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 be passed as arguments to print_trait()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44"/>
          <p:cNvSpPr txBox="1"/>
          <p:nvPr/>
        </p:nvSpPr>
        <p:spPr>
          <a:xfrm>
            <a:off x="5106375" y="3027000"/>
            <a:ext cx="350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Person and Dog both implement the Printable-trait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340" name="Google Shape;340;p4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4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347" name="Google Shape;347;p4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With functions, structs and even traits we can get very far, but there’s one more very useful tool we can utilize in Rust: enums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354" name="Google Shape;354;p4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With functions, structs and even traits we can get very far, but there’s one more very useful tool we can utilize in Rust: enums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Structs: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A way of grouping together related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For example, a struct Point may contain a x-coordinate and a y-coordinate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361" name="Google Shape;361;p4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4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With functions, structs and even traits we can get very far, but there’s one more very useful tool we can utilize in Rust: enums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Structs: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A way of grouping together related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For example, a struct Point may contain a x-coordinate and a y-coordinate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sz="1300"/>
              <a:t>Enums:</a:t>
            </a:r>
            <a:endParaRPr sz="13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A way of making a value be of a possible set of values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Because the set of values is finite, we can enumerate them, which is where the name enum comes from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For example, an enum Shape may be a Rectangle, or a Circle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368" name="Google Shape;368;p4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4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With functions, structs and even traits we can get very far, but there’s one more very useful tool we can utilize in Rust: enums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Structs: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A way of grouping together related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For example, a struct Point may contain a x-coordinate and a y-coordinate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sz="1300"/>
              <a:t>Enums: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A way of making a value be of a possible set of values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Because the set of values is finite, we can enumerate them, which is where the name enum comes from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For example, an enum Shape may be a Rectangle, or a Circle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Declared in Rust using the keyword </a:t>
            </a:r>
            <a:r>
              <a:rPr lang="de">
                <a:solidFill>
                  <a:srgbClr val="00FF00"/>
                </a:solidFill>
              </a:rPr>
              <a:t>enum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375" name="Google Shape;375;p5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p5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With functions, structs and even traits we can get very far, but there’s one more very useful tool we can utilize in Rust: enums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Structs: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A way of grouping together related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For example, a struct Point may contain a x-coordinate and a y-coordinate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sz="1300"/>
              <a:t>Enums: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A way of making a value be of a possible set of values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Because the set of values is finite, we can enumerate them, which is where the name enum comes from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For example, an enum Shape may be a Rectangle, or a Circle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Declared </a:t>
            </a:r>
            <a:r>
              <a:rPr lang="de"/>
              <a:t>in Rust </a:t>
            </a:r>
            <a:r>
              <a:rPr lang="de"/>
              <a:t>using the keyword </a:t>
            </a:r>
            <a:r>
              <a:rPr lang="de">
                <a:solidFill>
                  <a:srgbClr val="00FF00"/>
                </a:solidFill>
              </a:rPr>
              <a:t>enum</a:t>
            </a:r>
            <a:endParaRPr>
              <a:solidFill>
                <a:srgbClr val="00FF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Enum values can be used using the syntax </a:t>
            </a:r>
            <a:r>
              <a:rPr lang="de">
                <a:solidFill>
                  <a:srgbClr val="00FF00"/>
                </a:solidFill>
              </a:rPr>
              <a:t>&lt;enum_name&gt;::&lt;enum_value&gt;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382" name="Google Shape;382;p5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3" name="Google Shape;3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75" y="904650"/>
            <a:ext cx="4434601" cy="379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389" name="Google Shape;389;p5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0" name="Google Shape;3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75" y="904650"/>
            <a:ext cx="4434601" cy="379975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2"/>
          <p:cNvSpPr/>
          <p:nvPr/>
        </p:nvSpPr>
        <p:spPr>
          <a:xfrm>
            <a:off x="2622525" y="1342625"/>
            <a:ext cx="143400" cy="1196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52"/>
          <p:cNvSpPr txBox="1"/>
          <p:nvPr/>
        </p:nvSpPr>
        <p:spPr>
          <a:xfrm>
            <a:off x="2765925" y="1679225"/>
            <a:ext cx="317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Declare an enum Shape, with one of 3 possible values: Circle, Square, Rectangle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398" name="Google Shape;398;p5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9" name="Google Shape;39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75" y="904650"/>
            <a:ext cx="4434601" cy="379975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3"/>
          <p:cNvSpPr/>
          <p:nvPr/>
        </p:nvSpPr>
        <p:spPr>
          <a:xfrm>
            <a:off x="2622525" y="1342625"/>
            <a:ext cx="143400" cy="1196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53"/>
          <p:cNvSpPr txBox="1"/>
          <p:nvPr/>
        </p:nvSpPr>
        <p:spPr>
          <a:xfrm>
            <a:off x="2765925" y="1679225"/>
            <a:ext cx="317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Declare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 enum Shape, with one of 3 possible values: Circle, Square, Rectangle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53"/>
          <p:cNvSpPr/>
          <p:nvPr/>
        </p:nvSpPr>
        <p:spPr>
          <a:xfrm>
            <a:off x="5485500" y="3255750"/>
            <a:ext cx="143400" cy="748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53"/>
          <p:cNvSpPr txBox="1"/>
          <p:nvPr/>
        </p:nvSpPr>
        <p:spPr>
          <a:xfrm>
            <a:off x="5628900" y="3452850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the Enum values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Plan for today</a:t>
            </a:r>
            <a:endParaRPr/>
          </a:p>
        </p:txBody>
      </p:sp>
      <p:sp>
        <p:nvSpPr>
          <p:cNvPr id="193" name="Google Shape;193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194" name="Google Shape;194;p2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09" name="Google Shape;409;p5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0" name="Google Shape;4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75" y="904650"/>
            <a:ext cx="4434601" cy="3799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1" name="Google Shape;411;p54"/>
          <p:cNvCxnSpPr/>
          <p:nvPr/>
        </p:nvCxnSpPr>
        <p:spPr>
          <a:xfrm rot="10800000">
            <a:off x="2707775" y="1006575"/>
            <a:ext cx="59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54"/>
          <p:cNvSpPr txBox="1"/>
          <p:nvPr/>
        </p:nvSpPr>
        <p:spPr>
          <a:xfrm>
            <a:off x="3299075" y="744975"/>
            <a:ext cx="258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can also implement Traits for enums, more on that shortly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18" name="Google Shape;418;p5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9" name="Google Shape;4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75" y="904650"/>
            <a:ext cx="4434601" cy="3799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p55"/>
          <p:cNvCxnSpPr/>
          <p:nvPr/>
        </p:nvCxnSpPr>
        <p:spPr>
          <a:xfrm rot="10800000">
            <a:off x="3989150" y="4371400"/>
            <a:ext cx="31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1" name="Google Shape;42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144" y="4192032"/>
            <a:ext cx="3155751" cy="3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27" name="Google Shape;427;p5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8" name="Google Shape;42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75" y="904650"/>
            <a:ext cx="4434601" cy="3799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56"/>
          <p:cNvCxnSpPr/>
          <p:nvPr/>
        </p:nvCxnSpPr>
        <p:spPr>
          <a:xfrm rot="5400000">
            <a:off x="2438775" y="1647075"/>
            <a:ext cx="2020500" cy="11607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30" name="Google Shape;430;p56"/>
          <p:cNvSpPr txBox="1"/>
          <p:nvPr/>
        </p:nvSpPr>
        <p:spPr>
          <a:xfrm>
            <a:off x="4029375" y="10379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Enums are type definitions too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36" name="Google Shape;436;p5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5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As seen in the previous slide, Enums are type definitions, which means: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They can be used as parameter and variable types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They can be used as struct fields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etc.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43" name="Google Shape;443;p5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5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As seen in the previous slide, Enums are type definitions, which means: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They can be used as parameter and variable types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They can be used as struct fields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In our example that means we can pass Shape-values around and do stuff with them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50" name="Google Shape;450;p5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1" name="Google Shape;45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373" y="863800"/>
            <a:ext cx="4425649" cy="408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57" name="Google Shape;457;p6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8" name="Google Shape;45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373" y="863800"/>
            <a:ext cx="4425649" cy="4086526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0"/>
          <p:cNvSpPr/>
          <p:nvPr/>
        </p:nvSpPr>
        <p:spPr>
          <a:xfrm>
            <a:off x="5489975" y="2122075"/>
            <a:ext cx="134400" cy="1120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60"/>
          <p:cNvSpPr txBox="1"/>
          <p:nvPr/>
        </p:nvSpPr>
        <p:spPr>
          <a:xfrm>
            <a:off x="5624375" y="2335825"/>
            <a:ext cx="258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can do stuff with variables of type Shape, here we get the formula for the area of the given Shape type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66" name="Google Shape;466;p6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7" name="Google Shape;4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373" y="863800"/>
            <a:ext cx="4425649" cy="4086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8" name="Google Shape;468;p61"/>
          <p:cNvCxnSpPr/>
          <p:nvPr/>
        </p:nvCxnSpPr>
        <p:spPr>
          <a:xfrm flipH="1">
            <a:off x="2379150" y="1459125"/>
            <a:ext cx="2385000" cy="63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61"/>
          <p:cNvSpPr txBox="1"/>
          <p:nvPr/>
        </p:nvSpPr>
        <p:spPr>
          <a:xfrm>
            <a:off x="4764150" y="125302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can pass Enums as arguments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75" name="Google Shape;475;p6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6" name="Google Shape;47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373" y="863800"/>
            <a:ext cx="4425649" cy="4086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62"/>
          <p:cNvCxnSpPr/>
          <p:nvPr/>
        </p:nvCxnSpPr>
        <p:spPr>
          <a:xfrm rot="10800000">
            <a:off x="3083975" y="948350"/>
            <a:ext cx="62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8" name="Google Shape;478;p62"/>
          <p:cNvSpPr txBox="1"/>
          <p:nvPr/>
        </p:nvSpPr>
        <p:spPr>
          <a:xfrm>
            <a:off x="3706775" y="771350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PartialEq is required for ==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84" name="Google Shape;484;p6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5" name="Google Shape;4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373" y="863800"/>
            <a:ext cx="4425649" cy="408652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3"/>
          <p:cNvSpPr/>
          <p:nvPr/>
        </p:nvSpPr>
        <p:spPr>
          <a:xfrm>
            <a:off x="530475" y="863800"/>
            <a:ext cx="510900" cy="3684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7" name="Google Shape;487;p63"/>
          <p:cNvSpPr txBox="1"/>
          <p:nvPr/>
        </p:nvSpPr>
        <p:spPr>
          <a:xfrm>
            <a:off x="5467025" y="863800"/>
            <a:ext cx="268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Will Rust ever get to the last else?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8" name="Google Shape;488;p63"/>
          <p:cNvCxnSpPr/>
          <p:nvPr/>
        </p:nvCxnSpPr>
        <p:spPr>
          <a:xfrm rot="10800000">
            <a:off x="5548350" y="2910775"/>
            <a:ext cx="31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Plan for today</a:t>
            </a:r>
            <a:endParaRPr/>
          </a:p>
        </p:txBody>
      </p:sp>
      <p:sp>
        <p:nvSpPr>
          <p:cNvPr id="200" name="Google Shape;200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Recap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Enums</a:t>
            </a:r>
            <a:endParaRPr/>
          </a:p>
        </p:txBody>
      </p:sp>
      <p:sp>
        <p:nvSpPr>
          <p:cNvPr id="201" name="Google Shape;201;p2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94" name="Google Shape;494;p6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5" name="Google Shape;49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373" y="863800"/>
            <a:ext cx="4425649" cy="4086526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4"/>
          <p:cNvSpPr/>
          <p:nvPr/>
        </p:nvSpPr>
        <p:spPr>
          <a:xfrm>
            <a:off x="530475" y="863800"/>
            <a:ext cx="510900" cy="3684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7" name="Google Shape;497;p64"/>
          <p:cNvSpPr txBox="1"/>
          <p:nvPr/>
        </p:nvSpPr>
        <p:spPr>
          <a:xfrm>
            <a:off x="5467025" y="863800"/>
            <a:ext cx="268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Will Rust ever get to the last else?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8" name="Google Shape;498;p64"/>
          <p:cNvSpPr txBox="1"/>
          <p:nvPr/>
        </p:nvSpPr>
        <p:spPr>
          <a:xfrm>
            <a:off x="5866350" y="1232200"/>
            <a:ext cx="25806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No, it won’t :)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know what Shape can be, and we handle all of them before the else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shape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will only ever be one of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Shape::Circle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Shape::Square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Shape::Rectangle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04" name="Google Shape;504;p6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5" name="Google Shape;50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25" y="848800"/>
            <a:ext cx="4455449" cy="408180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5"/>
          <p:cNvSpPr txBox="1"/>
          <p:nvPr/>
        </p:nvSpPr>
        <p:spPr>
          <a:xfrm>
            <a:off x="5494475" y="848800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Additionally, we can implement Traits on Enums, and use Enums as struct fields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12" name="Google Shape;512;p6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3" name="Google Shape;51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25" y="848800"/>
            <a:ext cx="4455449" cy="4081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p66"/>
          <p:cNvCxnSpPr/>
          <p:nvPr/>
        </p:nvCxnSpPr>
        <p:spPr>
          <a:xfrm rot="10800000">
            <a:off x="2492750" y="1127550"/>
            <a:ext cx="99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66"/>
          <p:cNvSpPr txBox="1"/>
          <p:nvPr/>
        </p:nvSpPr>
        <p:spPr>
          <a:xfrm>
            <a:off x="3482750" y="950550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as struct field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21" name="Google Shape;521;p6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2" name="Google Shape;52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25" y="848800"/>
            <a:ext cx="4455449" cy="4081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3" name="Google Shape;523;p67"/>
          <p:cNvCxnSpPr/>
          <p:nvPr/>
        </p:nvCxnSpPr>
        <p:spPr>
          <a:xfrm rot="10800000">
            <a:off x="2492750" y="1127550"/>
            <a:ext cx="99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4" name="Google Shape;524;p67"/>
          <p:cNvSpPr txBox="1"/>
          <p:nvPr/>
        </p:nvSpPr>
        <p:spPr>
          <a:xfrm>
            <a:off x="3482750" y="950550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as struct field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p67"/>
          <p:cNvSpPr/>
          <p:nvPr/>
        </p:nvSpPr>
        <p:spPr>
          <a:xfrm>
            <a:off x="5445175" y="2220775"/>
            <a:ext cx="161400" cy="1644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67"/>
          <p:cNvSpPr txBox="1"/>
          <p:nvPr/>
        </p:nvSpPr>
        <p:spPr>
          <a:xfrm>
            <a:off x="5606575" y="286592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implement a trait for our Enum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32" name="Google Shape;532;p6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3" name="Google Shape;53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25" y="848800"/>
            <a:ext cx="4455449" cy="4081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4" name="Google Shape;534;p68"/>
          <p:cNvCxnSpPr/>
          <p:nvPr/>
        </p:nvCxnSpPr>
        <p:spPr>
          <a:xfrm rot="10800000">
            <a:off x="2492750" y="1127550"/>
            <a:ext cx="99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" name="Google Shape;535;p68"/>
          <p:cNvSpPr txBox="1"/>
          <p:nvPr/>
        </p:nvSpPr>
        <p:spPr>
          <a:xfrm>
            <a:off x="3482750" y="950550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as struct field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6" name="Google Shape;536;p68"/>
          <p:cNvSpPr/>
          <p:nvPr/>
        </p:nvSpPr>
        <p:spPr>
          <a:xfrm>
            <a:off x="5445175" y="2220775"/>
            <a:ext cx="161400" cy="1644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68"/>
          <p:cNvSpPr txBox="1"/>
          <p:nvPr/>
        </p:nvSpPr>
        <p:spPr>
          <a:xfrm>
            <a:off x="5606575" y="286592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implement a trait for our Enum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8" name="Google Shape;538;p68"/>
          <p:cNvCxnSpPr/>
          <p:nvPr/>
        </p:nvCxnSpPr>
        <p:spPr>
          <a:xfrm rot="10800000">
            <a:off x="3200600" y="4425150"/>
            <a:ext cx="9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9" name="Google Shape;539;p68"/>
          <p:cNvSpPr txBox="1"/>
          <p:nvPr/>
        </p:nvSpPr>
        <p:spPr>
          <a:xfrm>
            <a:off x="4136900" y="4248150"/>
            <a:ext cx="378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can call area() because we implemented the trait!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45" name="Google Shape;545;p6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6" name="Google Shape;54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25" y="848800"/>
            <a:ext cx="4455449" cy="4081801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9"/>
          <p:cNvSpPr txBox="1"/>
          <p:nvPr/>
        </p:nvSpPr>
        <p:spPr>
          <a:xfrm>
            <a:off x="5494475" y="2991350"/>
            <a:ext cx="277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unreachable!() 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is a macro that helps the compiler optimize stuff, it panics if it actually gets there in runtime, but as we showed: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won’t get there :)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8" name="Google Shape;548;p69"/>
          <p:cNvCxnSpPr/>
          <p:nvPr/>
        </p:nvCxnSpPr>
        <p:spPr>
          <a:xfrm rot="10800000">
            <a:off x="4105475" y="3391550"/>
            <a:ext cx="138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54" name="Google Shape;554;p7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5" name="Google Shape;55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01" y="1307850"/>
            <a:ext cx="7520599" cy="290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61" name="Google Shape;561;p7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2" name="Google Shape;56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01" y="1307850"/>
            <a:ext cx="7520599" cy="2901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Google Shape;563;p71"/>
          <p:cNvCxnSpPr/>
          <p:nvPr/>
        </p:nvCxnSpPr>
        <p:spPr>
          <a:xfrm>
            <a:off x="6950600" y="1902675"/>
            <a:ext cx="0" cy="49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4" name="Google Shape;564;p71"/>
          <p:cNvSpPr txBox="1"/>
          <p:nvPr/>
        </p:nvSpPr>
        <p:spPr>
          <a:xfrm>
            <a:off x="5427250" y="1548675"/>
            <a:ext cx="323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Normal rules apply: Our values are moved here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70" name="Google Shape;570;p7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1" name="Google Shape;571;p7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Currently, we have no way to actually store any data in those Shapes, we only know what kind they are</a:t>
            </a:r>
            <a:br>
              <a:rPr lang="de"/>
            </a:br>
            <a:r>
              <a:rPr lang="de"/>
              <a:t>→ We still need structs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77" name="Google Shape;577;p7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8" name="Google Shape;578;p7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Currently, we have no way to actually store any data in those Shapes, we only know what kind they are</a:t>
            </a:r>
            <a:br>
              <a:rPr lang="de"/>
            </a:br>
            <a:r>
              <a:rPr lang="de"/>
              <a:t>→ We still need structs</a:t>
            </a:r>
            <a:br>
              <a:rPr lang="de"/>
            </a:br>
            <a:r>
              <a:rPr lang="de"/>
              <a:t>→ Even worse, those Shapes are incompatible, we need several structs</a:t>
            </a:r>
            <a:br>
              <a:rPr lang="de"/>
            </a:br>
            <a:r>
              <a:rPr lang="de"/>
              <a:t>	→ Circle has Radius and Center</a:t>
            </a:r>
            <a:br>
              <a:rPr lang="de"/>
            </a:br>
            <a:r>
              <a:rPr lang="de"/>
              <a:t>	→ Rectangle has Width and Height</a:t>
            </a:r>
            <a:br>
              <a:rPr lang="de"/>
            </a:br>
            <a:r>
              <a:rPr lang="de"/>
              <a:t>	→ Can’t conveniently be stored in one struct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Plan for today</a:t>
            </a:r>
            <a:endParaRPr/>
          </a:p>
        </p:txBody>
      </p:sp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Recap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Enums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Pattern Matching</a:t>
            </a:r>
            <a:endParaRPr/>
          </a:p>
        </p:txBody>
      </p:sp>
      <p:sp>
        <p:nvSpPr>
          <p:cNvPr id="208" name="Google Shape;208;p2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84" name="Google Shape;584;p7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5" name="Google Shape;585;p7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Currently, we have no way to actually store any data in those Shapes, we only know what kind they are</a:t>
            </a:r>
            <a:br>
              <a:rPr lang="de"/>
            </a:br>
            <a:r>
              <a:rPr lang="de"/>
              <a:t>→ We still need structs</a:t>
            </a:r>
            <a:br>
              <a:rPr lang="de"/>
            </a:br>
            <a:r>
              <a:rPr lang="de"/>
              <a:t>→ Even worse, those Shapes are incompatible, we need several structs</a:t>
            </a:r>
            <a:br>
              <a:rPr lang="de"/>
            </a:br>
            <a:r>
              <a:rPr lang="de"/>
              <a:t>	→ Circle has Radius and Center</a:t>
            </a:r>
            <a:br>
              <a:rPr lang="de"/>
            </a:br>
            <a:r>
              <a:rPr lang="de"/>
              <a:t>	→ Rectangle has Width and Height</a:t>
            </a:r>
            <a:br>
              <a:rPr lang="de"/>
            </a:br>
            <a:r>
              <a:rPr lang="de"/>
              <a:t>	→ Can’t conveniently be stored in one struct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For this, Rust allows you to attach data to Enums directly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91" name="Google Shape;591;p7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2" name="Google Shape;5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150" y="1021175"/>
            <a:ext cx="752169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98" name="Google Shape;598;p7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9" name="Google Shape;59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150" y="1021175"/>
            <a:ext cx="7521690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/>
          <p:nvPr/>
        </p:nvSpPr>
        <p:spPr>
          <a:xfrm>
            <a:off x="3603725" y="1521850"/>
            <a:ext cx="170400" cy="1433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1" name="Google Shape;601;p76"/>
          <p:cNvSpPr txBox="1"/>
          <p:nvPr/>
        </p:nvSpPr>
        <p:spPr>
          <a:xfrm>
            <a:off x="3774125" y="1807750"/>
            <a:ext cx="4077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can attach some data to our enum, here we tell Rust: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Circles come with one float (radius)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Squares come with two floats (width and height)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Rectangles come with two floats too (width and height)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607" name="Google Shape;607;p7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8" name="Google Shape;60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150" y="1021175"/>
            <a:ext cx="7521690" cy="353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" name="Google Shape;609;p77"/>
          <p:cNvCxnSpPr/>
          <p:nvPr/>
        </p:nvCxnSpPr>
        <p:spPr>
          <a:xfrm flipH="1">
            <a:off x="3952275" y="2709150"/>
            <a:ext cx="422100" cy="7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0" name="Google Shape;610;p77"/>
          <p:cNvSpPr txBox="1"/>
          <p:nvPr/>
        </p:nvSpPr>
        <p:spPr>
          <a:xfrm>
            <a:off x="4374375" y="2310150"/>
            <a:ext cx="2867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Shape::Circle is now a function, not a simple Enum-Value :)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is because we haven’t provided a float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11" name="Google Shape;611;p77"/>
          <p:cNvCxnSpPr/>
          <p:nvPr/>
        </p:nvCxnSpPr>
        <p:spPr>
          <a:xfrm>
            <a:off x="6054525" y="2901800"/>
            <a:ext cx="533100" cy="5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8" name="Google Shape;61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25" y="1025600"/>
            <a:ext cx="6117554" cy="353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9" name="Google Shape;619;p78"/>
          <p:cNvCxnSpPr/>
          <p:nvPr/>
        </p:nvCxnSpPr>
        <p:spPr>
          <a:xfrm flipH="1">
            <a:off x="3089925" y="2673300"/>
            <a:ext cx="1315800" cy="7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" name="Google Shape;620;p78"/>
          <p:cNvSpPr txBox="1"/>
          <p:nvPr/>
        </p:nvSpPr>
        <p:spPr>
          <a:xfrm>
            <a:off x="4414700" y="2480650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provided data, it’s fixed now :)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626" name="Google Shape;626;p7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7" name="Google Shape;62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25" y="1025600"/>
            <a:ext cx="6117554" cy="353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8" name="Google Shape;628;p79"/>
          <p:cNvCxnSpPr/>
          <p:nvPr/>
        </p:nvCxnSpPr>
        <p:spPr>
          <a:xfrm>
            <a:off x="5248050" y="2785325"/>
            <a:ext cx="0" cy="6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9" name="Google Shape;629;p79"/>
          <p:cNvSpPr txBox="1"/>
          <p:nvPr/>
        </p:nvSpPr>
        <p:spPr>
          <a:xfrm>
            <a:off x="3572400" y="2431325"/>
            <a:ext cx="403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Creates a Shape of type Circle, with attached data = 3.0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635" name="Google Shape;635;p8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6" name="Google Shape;63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25" y="1025600"/>
            <a:ext cx="6117554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80"/>
          <p:cNvSpPr txBox="1"/>
          <p:nvPr/>
        </p:nvSpPr>
        <p:spPr>
          <a:xfrm>
            <a:off x="4325475" y="1025600"/>
            <a:ext cx="2580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After creating the Shape, setting and getting those values is more involved… :^)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643" name="Google Shape;643;p8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8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Now that we have associated data with our Enum, many things suddenly become way harder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650" name="Google Shape;650;p8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1" name="Google Shape;65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525" y="1128700"/>
            <a:ext cx="7394949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657" name="Google Shape;657;p8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8" name="Google Shape;65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525" y="1128700"/>
            <a:ext cx="7394949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83"/>
          <p:cNvSpPr/>
          <p:nvPr/>
        </p:nvSpPr>
        <p:spPr>
          <a:xfrm>
            <a:off x="812450" y="2355200"/>
            <a:ext cx="7679400" cy="1017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0" name="Google Shape;660;p83"/>
          <p:cNvSpPr txBox="1"/>
          <p:nvPr/>
        </p:nvSpPr>
        <p:spPr>
          <a:xfrm>
            <a:off x="874550" y="2480650"/>
            <a:ext cx="739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does this error mean?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left hand side of the comparison is a Shape, the right hand side is a function, can’t compare that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61" name="Google Shape;661;p83"/>
          <p:cNvCxnSpPr/>
          <p:nvPr/>
        </p:nvCxnSpPr>
        <p:spPr>
          <a:xfrm>
            <a:off x="1780200" y="2964525"/>
            <a:ext cx="44700" cy="4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2" name="Google Shape;662;p83"/>
          <p:cNvCxnSpPr/>
          <p:nvPr/>
        </p:nvCxnSpPr>
        <p:spPr>
          <a:xfrm flipH="1">
            <a:off x="3402125" y="2960050"/>
            <a:ext cx="1711500" cy="4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Plan for today</a:t>
            </a:r>
            <a:endParaRPr/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Recap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Enums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Pattern Matching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de"/>
              <a:t>match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de"/>
              <a:t>let</a:t>
            </a:r>
            <a:endParaRPr/>
          </a:p>
        </p:txBody>
      </p:sp>
      <p:sp>
        <p:nvSpPr>
          <p:cNvPr id="215" name="Google Shape;215;p3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668" name="Google Shape;668;p8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9" name="Google Shape;66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837" y="1141000"/>
            <a:ext cx="6230323" cy="3307401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84"/>
          <p:cNvSpPr/>
          <p:nvPr/>
        </p:nvSpPr>
        <p:spPr>
          <a:xfrm>
            <a:off x="816925" y="1848925"/>
            <a:ext cx="7679400" cy="1017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1" name="Google Shape;671;p84"/>
          <p:cNvSpPr txBox="1"/>
          <p:nvPr/>
        </p:nvSpPr>
        <p:spPr>
          <a:xfrm>
            <a:off x="1456825" y="1978850"/>
            <a:ext cx="739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Okay then, let’s construct some Shapes that can be compared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677" name="Google Shape;677;p8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8" name="Google Shape;67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837" y="1141000"/>
            <a:ext cx="6230323" cy="3307401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85"/>
          <p:cNvSpPr/>
          <p:nvPr/>
        </p:nvSpPr>
        <p:spPr>
          <a:xfrm>
            <a:off x="816925" y="1848925"/>
            <a:ext cx="7679400" cy="1017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0" name="Google Shape;680;p85"/>
          <p:cNvSpPr txBox="1"/>
          <p:nvPr/>
        </p:nvSpPr>
        <p:spPr>
          <a:xfrm>
            <a:off x="1456825" y="1978850"/>
            <a:ext cx="739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Okay then, let’s construct some Shapes that can be compared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Uhh… What do we put in there?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1" name="Google Shape;68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175" y="1932310"/>
            <a:ext cx="830300" cy="850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85"/>
          <p:cNvCxnSpPr/>
          <p:nvPr/>
        </p:nvCxnSpPr>
        <p:spPr>
          <a:xfrm>
            <a:off x="3800875" y="2489600"/>
            <a:ext cx="873600" cy="6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688" name="Google Shape;688;p8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9" name="Google Shape;68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837" y="1141000"/>
            <a:ext cx="6230323" cy="3307401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86"/>
          <p:cNvSpPr/>
          <p:nvPr/>
        </p:nvSpPr>
        <p:spPr>
          <a:xfrm>
            <a:off x="816925" y="1848925"/>
            <a:ext cx="7679400" cy="1017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1" name="Google Shape;691;p86"/>
          <p:cNvSpPr txBox="1"/>
          <p:nvPr/>
        </p:nvSpPr>
        <p:spPr>
          <a:xfrm>
            <a:off x="1456825" y="1978850"/>
            <a:ext cx="7395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Okay then, let’s construct some Shapes that can be compared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Uhh… What do we put in there?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is a non-trivial task, we can’t put *all* floats in there :(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697" name="Google Shape;697;p8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8" name="Google Shape;698;p8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Actually, all we care about is that the Enum kind matches, we do not necessarily care about the associated float (in this case)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04" name="Google Shape;704;p8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5" name="Google Shape;705;p8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Actually, all we care about is that the Enum kind matches, we do not necessarily care about the associated float (in this case)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For situations like this, Rust has a control flow construct, called </a:t>
            </a:r>
            <a:r>
              <a:rPr lang="de">
                <a:solidFill>
                  <a:srgbClr val="00FF00"/>
                </a:solidFill>
              </a:rPr>
              <a:t>match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11" name="Google Shape;711;p8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2" name="Google Shape;712;p8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Actually, all we care about is that the Enum kind matches, we do not necessarily care about the associated float (in this case)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For situations like this, Rust has a control flow construct, called </a:t>
            </a:r>
            <a:r>
              <a:rPr lang="de">
                <a:solidFill>
                  <a:srgbClr val="00FF00"/>
                </a:solidFill>
              </a:rPr>
              <a:t>match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00FF00"/>
                </a:solidFill>
              </a:rPr>
              <a:t>match </a:t>
            </a:r>
            <a:r>
              <a:rPr lang="de"/>
              <a:t>uses Rust’s powerful Pattern Matching mechanism to figure out what to execute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18" name="Google Shape;718;p9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9" name="Google Shape;719;p9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Actually, all we care about is that the Enum kind matches, we do not necessarily care about the associated float (in this case)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For situations like this, Rust has a control flow construct, called </a:t>
            </a:r>
            <a:r>
              <a:rPr lang="de">
                <a:solidFill>
                  <a:srgbClr val="00FF00"/>
                </a:solidFill>
              </a:rPr>
              <a:t>match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00FF00"/>
                </a:solidFill>
              </a:rPr>
              <a:t>match </a:t>
            </a:r>
            <a:r>
              <a:rPr lang="de"/>
              <a:t>uses Rust’s powerful Pattern Matching mechanism to figure out what to execute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00FF00"/>
                </a:solidFill>
              </a:rPr>
              <a:t>match </a:t>
            </a:r>
            <a:r>
              <a:rPr lang="de"/>
              <a:t>is exhaustive, meaning all possible patterns need to be matched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25" name="Google Shape;725;p9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6" name="Google Shape;726;p9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Actually, all we care about is that the Enum kind matches, we do not necessarily care about the associated float (in this case)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For situations like this, Rust has a control flow construct, called </a:t>
            </a:r>
            <a:r>
              <a:rPr lang="de">
                <a:solidFill>
                  <a:srgbClr val="00FF00"/>
                </a:solidFill>
              </a:rPr>
              <a:t>match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00FF00"/>
                </a:solidFill>
              </a:rPr>
              <a:t>match </a:t>
            </a:r>
            <a:r>
              <a:rPr lang="de"/>
              <a:t>uses Rust’s powerful Pattern Matching mechanism to figure out what to execute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00FF00"/>
                </a:solidFill>
              </a:rPr>
              <a:t>match </a:t>
            </a:r>
            <a:r>
              <a:rPr lang="de"/>
              <a:t>is exhaustive, meaning all possible patterns need to be matched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There are two types of patterns in Rust: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Refutable → Pattern can fail to match for possible values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Irrefutable → Pattern will always match for any possible value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32" name="Google Shape;732;p9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3" name="Google Shape;733;p92"/>
          <p:cNvSpPr txBox="1"/>
          <p:nvPr>
            <p:ph idx="1" type="body"/>
          </p:nvPr>
        </p:nvSpPr>
        <p:spPr>
          <a:xfrm>
            <a:off x="1297500" y="1567550"/>
            <a:ext cx="7038900" cy="32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Actually, all we care about is that the Enum kind matches, we do not necessarily care about the associated float (in this case)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For situations like this, Rust has a control flow construct, called </a:t>
            </a:r>
            <a:r>
              <a:rPr lang="de">
                <a:solidFill>
                  <a:srgbClr val="00FF00"/>
                </a:solidFill>
              </a:rPr>
              <a:t>match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00FF00"/>
                </a:solidFill>
              </a:rPr>
              <a:t>match </a:t>
            </a:r>
            <a:r>
              <a:rPr lang="de"/>
              <a:t>uses Rust’s powerful Pattern Matching mechanism to figure out what to execute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00FF00"/>
                </a:solidFill>
              </a:rPr>
              <a:t>match </a:t>
            </a:r>
            <a:r>
              <a:rPr lang="de"/>
              <a:t>is exhaustive, meaning all possible patterns need to be matched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There are two types of patterns in Rust: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Refutable → Pattern can fail to match for possible values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Irrefutable → Pattern will always match for any possible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There are several kinds of patterns that can be matched: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Literals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Destructured Arrays, Structs, Enums, etc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Variables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Wildcards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Placeholders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39" name="Google Shape;739;p9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0" name="Google Shape;74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00" y="949475"/>
            <a:ext cx="4674201" cy="385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221" name="Google Shape;221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46" name="Google Shape;746;p9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7" name="Google Shape;74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00" y="949475"/>
            <a:ext cx="4674201" cy="38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4"/>
          <p:cNvSpPr/>
          <p:nvPr/>
        </p:nvSpPr>
        <p:spPr>
          <a:xfrm rot="5400000">
            <a:off x="2830900" y="3271500"/>
            <a:ext cx="170400" cy="2217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9" name="Google Shape;749;p94"/>
          <p:cNvSpPr txBox="1"/>
          <p:nvPr/>
        </p:nvSpPr>
        <p:spPr>
          <a:xfrm>
            <a:off x="2577725" y="4407250"/>
            <a:ext cx="100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Pattern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0" name="Google Shape;750;p94"/>
          <p:cNvSpPr/>
          <p:nvPr/>
        </p:nvSpPr>
        <p:spPr>
          <a:xfrm rot="5400000">
            <a:off x="4726025" y="4006200"/>
            <a:ext cx="170400" cy="748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1" name="Google Shape;751;p94"/>
          <p:cNvSpPr txBox="1"/>
          <p:nvPr/>
        </p:nvSpPr>
        <p:spPr>
          <a:xfrm>
            <a:off x="4163775" y="4407250"/>
            <a:ext cx="14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to do if pattern matches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57" name="Google Shape;757;p9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8" name="Google Shape;75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00" y="949475"/>
            <a:ext cx="4674201" cy="38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95"/>
          <p:cNvSpPr/>
          <p:nvPr/>
        </p:nvSpPr>
        <p:spPr>
          <a:xfrm>
            <a:off x="422650" y="2323850"/>
            <a:ext cx="7679400" cy="1017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0" name="Google Shape;760;p95"/>
          <p:cNvSpPr/>
          <p:nvPr/>
        </p:nvSpPr>
        <p:spPr>
          <a:xfrm rot="-5400000">
            <a:off x="2543100" y="2517650"/>
            <a:ext cx="102900" cy="1543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1" name="Google Shape;761;p95"/>
          <p:cNvSpPr txBox="1"/>
          <p:nvPr/>
        </p:nvSpPr>
        <p:spPr>
          <a:xfrm>
            <a:off x="1297500" y="2883950"/>
            <a:ext cx="28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matches if the original shape is a Circle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9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67" name="Google Shape;767;p9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8" name="Google Shape;76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00" y="949475"/>
            <a:ext cx="4674201" cy="38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96"/>
          <p:cNvSpPr/>
          <p:nvPr/>
        </p:nvSpPr>
        <p:spPr>
          <a:xfrm>
            <a:off x="422650" y="2323850"/>
            <a:ext cx="7679400" cy="1017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0" name="Google Shape;770;p96"/>
          <p:cNvSpPr/>
          <p:nvPr/>
        </p:nvSpPr>
        <p:spPr>
          <a:xfrm rot="-5400000">
            <a:off x="2543100" y="2517650"/>
            <a:ext cx="102900" cy="1543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1" name="Google Shape;771;p96"/>
          <p:cNvSpPr txBox="1"/>
          <p:nvPr/>
        </p:nvSpPr>
        <p:spPr>
          <a:xfrm>
            <a:off x="1297500" y="2883950"/>
            <a:ext cx="28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matches if the original shape is a Circle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2" name="Google Shape;772;p96"/>
          <p:cNvCxnSpPr/>
          <p:nvPr/>
        </p:nvCxnSpPr>
        <p:spPr>
          <a:xfrm flipH="1">
            <a:off x="3326100" y="2919725"/>
            <a:ext cx="2298300" cy="5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3" name="Google Shape;773;p96"/>
          <p:cNvSpPr txBox="1"/>
          <p:nvPr/>
        </p:nvSpPr>
        <p:spPr>
          <a:xfrm>
            <a:off x="5624400" y="2529138"/>
            <a:ext cx="258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_ is the Wildcard pattern and matches everything, here it means we match every radius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79" name="Google Shape;779;p9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0" name="Google Shape;78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00" y="949475"/>
            <a:ext cx="4674201" cy="38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97"/>
          <p:cNvSpPr/>
          <p:nvPr/>
        </p:nvSpPr>
        <p:spPr>
          <a:xfrm>
            <a:off x="409200" y="2821175"/>
            <a:ext cx="7679400" cy="1017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2" name="Google Shape;782;p97"/>
          <p:cNvSpPr/>
          <p:nvPr/>
        </p:nvSpPr>
        <p:spPr>
          <a:xfrm rot="-5400000">
            <a:off x="2938475" y="2621825"/>
            <a:ext cx="102900" cy="232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3" name="Google Shape;783;p97"/>
          <p:cNvSpPr txBox="1"/>
          <p:nvPr/>
        </p:nvSpPr>
        <p:spPr>
          <a:xfrm>
            <a:off x="1714150" y="3287175"/>
            <a:ext cx="281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matches if the original shape is a Rectangle AND the first float is 5.0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4" name="Google Shape;78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8975" y="3043050"/>
            <a:ext cx="3308100" cy="2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9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90" name="Google Shape;790;p9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1" name="Google Shape;79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00" y="949475"/>
            <a:ext cx="4674201" cy="38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98"/>
          <p:cNvSpPr/>
          <p:nvPr/>
        </p:nvSpPr>
        <p:spPr>
          <a:xfrm>
            <a:off x="409200" y="2821175"/>
            <a:ext cx="7679400" cy="1017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3" name="Google Shape;793;p98"/>
          <p:cNvSpPr/>
          <p:nvPr/>
        </p:nvSpPr>
        <p:spPr>
          <a:xfrm rot="-5400000">
            <a:off x="2938475" y="2621825"/>
            <a:ext cx="102900" cy="232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4" name="Google Shape;794;p98"/>
          <p:cNvSpPr txBox="1"/>
          <p:nvPr/>
        </p:nvSpPr>
        <p:spPr>
          <a:xfrm>
            <a:off x="1714150" y="3287175"/>
            <a:ext cx="281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matches if the original shape is a Rectangle AND the first float is 5.0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5" name="Google Shape;795;p98"/>
          <p:cNvSpPr txBox="1"/>
          <p:nvPr/>
        </p:nvSpPr>
        <p:spPr>
          <a:xfrm>
            <a:off x="5689900" y="3838175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Patterns are evaluated top to bottom, so if the top Rectangle matches, it will not check the bottom Rectangle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6" name="Google Shape;79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8975" y="3043050"/>
            <a:ext cx="3308100" cy="2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02" name="Google Shape;802;p9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3" name="Google Shape;80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00" y="949475"/>
            <a:ext cx="4674201" cy="38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99"/>
          <p:cNvSpPr txBox="1"/>
          <p:nvPr/>
        </p:nvSpPr>
        <p:spPr>
          <a:xfrm>
            <a:off x="5689900" y="2929800"/>
            <a:ext cx="3079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match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exhaustive, so we need to handle all possible patterns that may occur, which is the case here, because: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 circles are matched in the first branch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 squares are matched in the second branch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 rectangles are matched after that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don’t have any more Shapes, so we’re done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10" name="Google Shape;810;p10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1" name="Google Shape;81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13" y="1155600"/>
            <a:ext cx="8649564" cy="3273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2" name="Google Shape;812;p100"/>
          <p:cNvCxnSpPr/>
          <p:nvPr/>
        </p:nvCxnSpPr>
        <p:spPr>
          <a:xfrm rot="10800000">
            <a:off x="2873300" y="1696575"/>
            <a:ext cx="71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3" name="Google Shape;813;p100"/>
          <p:cNvSpPr txBox="1"/>
          <p:nvPr/>
        </p:nvSpPr>
        <p:spPr>
          <a:xfrm>
            <a:off x="3590300" y="15195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a new shape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4" name="Google Shape;814;p100"/>
          <p:cNvSpPr/>
          <p:nvPr/>
        </p:nvSpPr>
        <p:spPr>
          <a:xfrm>
            <a:off x="158300" y="2740500"/>
            <a:ext cx="8826600" cy="20433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20" name="Google Shape;820;p10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21" name="Google Shape;82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13" y="1155600"/>
            <a:ext cx="8649564" cy="3273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2" name="Google Shape;822;p101"/>
          <p:cNvCxnSpPr/>
          <p:nvPr/>
        </p:nvCxnSpPr>
        <p:spPr>
          <a:xfrm rot="10800000">
            <a:off x="2873300" y="1696575"/>
            <a:ext cx="71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3" name="Google Shape;823;p101"/>
          <p:cNvSpPr txBox="1"/>
          <p:nvPr/>
        </p:nvSpPr>
        <p:spPr>
          <a:xfrm>
            <a:off x="3590300" y="15195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a new shape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0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29" name="Google Shape;829;p10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0" name="Google Shape;83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925" y="1195925"/>
            <a:ext cx="7282156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36" name="Google Shape;836;p10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7" name="Google Shape;83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925" y="1195925"/>
            <a:ext cx="7282156" cy="353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8" name="Google Shape;838;p103"/>
          <p:cNvCxnSpPr/>
          <p:nvPr/>
        </p:nvCxnSpPr>
        <p:spPr>
          <a:xfrm flipH="1">
            <a:off x="1811400" y="2453775"/>
            <a:ext cx="2849700" cy="167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9" name="Google Shape;839;p103"/>
          <p:cNvSpPr txBox="1"/>
          <p:nvPr/>
        </p:nvSpPr>
        <p:spPr>
          <a:xfrm>
            <a:off x="4661100" y="2001250"/>
            <a:ext cx="258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is an irrefutable pattern and binds the value of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shape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to the variable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228" name="Google Shape;228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Ownership-Model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 Checker</a:t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45" name="Google Shape;845;p10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6" name="Google Shape;84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925" y="1195925"/>
            <a:ext cx="7282156" cy="353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7" name="Google Shape;847;p104"/>
          <p:cNvCxnSpPr/>
          <p:nvPr/>
        </p:nvCxnSpPr>
        <p:spPr>
          <a:xfrm rot="10800000">
            <a:off x="2707750" y="4245825"/>
            <a:ext cx="6630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8" name="Google Shape;848;p104"/>
          <p:cNvSpPr txBox="1"/>
          <p:nvPr/>
        </p:nvSpPr>
        <p:spPr>
          <a:xfrm>
            <a:off x="3205000" y="4372775"/>
            <a:ext cx="258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only valid in this code block</a:t>
            </a:r>
            <a:b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Here: Only for that todo! macro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0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54" name="Google Shape;854;p10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5" name="Google Shape;85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75" y="2141300"/>
            <a:ext cx="4959800" cy="24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0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61" name="Google Shape;861;p10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62" name="Google Shape;86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75" y="2141300"/>
            <a:ext cx="4959800" cy="24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75" y="949425"/>
            <a:ext cx="4962824" cy="21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0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69" name="Google Shape;869;p10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0" name="Google Shape;87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75" y="2141300"/>
            <a:ext cx="4959800" cy="24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75" y="949425"/>
            <a:ext cx="4962824" cy="21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7"/>
          <p:cNvSpPr/>
          <p:nvPr/>
        </p:nvSpPr>
        <p:spPr>
          <a:xfrm>
            <a:off x="119275" y="949425"/>
            <a:ext cx="510900" cy="3684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3" name="Google Shape;873;p107"/>
          <p:cNvSpPr txBox="1"/>
          <p:nvPr/>
        </p:nvSpPr>
        <p:spPr>
          <a:xfrm>
            <a:off x="5589975" y="949425"/>
            <a:ext cx="258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What’s the output?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0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79" name="Google Shape;879;p10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0" name="Google Shape;88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75" y="2141300"/>
            <a:ext cx="4959800" cy="24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75" y="949425"/>
            <a:ext cx="4962824" cy="21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08"/>
          <p:cNvSpPr txBox="1"/>
          <p:nvPr/>
        </p:nvSpPr>
        <p:spPr>
          <a:xfrm>
            <a:off x="5589975" y="280507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3" name="Google Shape;883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4450" y="3143775"/>
            <a:ext cx="4959798" cy="911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0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89" name="Google Shape;889;p10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0" name="Google Shape;89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75" y="2141300"/>
            <a:ext cx="4959800" cy="24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75" y="949425"/>
            <a:ext cx="4962824" cy="21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109"/>
          <p:cNvSpPr txBox="1"/>
          <p:nvPr/>
        </p:nvSpPr>
        <p:spPr>
          <a:xfrm>
            <a:off x="5589975" y="280507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3" name="Google Shape;893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4450" y="3143775"/>
            <a:ext cx="4959798" cy="911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4" name="Google Shape;894;p109"/>
          <p:cNvCxnSpPr/>
          <p:nvPr/>
        </p:nvCxnSpPr>
        <p:spPr>
          <a:xfrm rot="10800000">
            <a:off x="5162975" y="3430500"/>
            <a:ext cx="33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5" name="Google Shape;895;p109"/>
          <p:cNvSpPr txBox="1"/>
          <p:nvPr/>
        </p:nvSpPr>
        <p:spPr>
          <a:xfrm>
            <a:off x="5427275" y="3261150"/>
            <a:ext cx="332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Because the first float is 5.0, it returns a different string!</a:t>
            </a:r>
            <a:endParaRPr sz="10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96" name="Google Shape;896;p109"/>
          <p:cNvCxnSpPr/>
          <p:nvPr/>
        </p:nvCxnSpPr>
        <p:spPr>
          <a:xfrm rot="10800000">
            <a:off x="4804425" y="1441200"/>
            <a:ext cx="56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02" name="Google Shape;902;p11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3" name="Google Shape;90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75" y="2141300"/>
            <a:ext cx="4959800" cy="24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75" y="949425"/>
            <a:ext cx="4962824" cy="21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110"/>
          <p:cNvSpPr txBox="1"/>
          <p:nvPr/>
        </p:nvSpPr>
        <p:spPr>
          <a:xfrm>
            <a:off x="5589975" y="280507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6" name="Google Shape;906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4450" y="3143775"/>
            <a:ext cx="4959798" cy="911103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110"/>
          <p:cNvSpPr/>
          <p:nvPr/>
        </p:nvSpPr>
        <p:spPr>
          <a:xfrm rot="5400000">
            <a:off x="7761550" y="3027125"/>
            <a:ext cx="125400" cy="1254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8" name="Google Shape;908;p110"/>
          <p:cNvSpPr txBox="1"/>
          <p:nvPr/>
        </p:nvSpPr>
        <p:spPr>
          <a:xfrm>
            <a:off x="7163650" y="3322950"/>
            <a:ext cx="159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value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matched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09" name="Google Shape;909;p110"/>
          <p:cNvCxnSpPr/>
          <p:nvPr/>
        </p:nvCxnSpPr>
        <p:spPr>
          <a:xfrm flipH="1">
            <a:off x="5052200" y="3358800"/>
            <a:ext cx="939600" cy="25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0" name="Google Shape;910;p110"/>
          <p:cNvSpPr txBox="1"/>
          <p:nvPr/>
        </p:nvSpPr>
        <p:spPr>
          <a:xfrm>
            <a:off x="5947000" y="314377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todo!</a:t>
            </a:r>
            <a:endParaRPr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1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16" name="Google Shape;916;p11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7" name="Google Shape;91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00" y="1245200"/>
            <a:ext cx="7969781" cy="327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1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23" name="Google Shape;923;p11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4" name="Google Shape;92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00" y="1245200"/>
            <a:ext cx="7969781" cy="3273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5" name="Google Shape;925;p112"/>
          <p:cNvCxnSpPr/>
          <p:nvPr/>
        </p:nvCxnSpPr>
        <p:spPr>
          <a:xfrm rot="10800000">
            <a:off x="4280375" y="2830100"/>
            <a:ext cx="1966800" cy="1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6" name="Google Shape;926;p112"/>
          <p:cNvSpPr txBox="1"/>
          <p:nvPr/>
        </p:nvSpPr>
        <p:spPr>
          <a:xfrm>
            <a:off x="6224750" y="279872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bind values to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32" name="Google Shape;932;p11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33" name="Google Shape;93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00" y="1245200"/>
            <a:ext cx="7969781" cy="3273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4" name="Google Shape;934;p113"/>
          <p:cNvCxnSpPr/>
          <p:nvPr/>
        </p:nvCxnSpPr>
        <p:spPr>
          <a:xfrm rot="10800000">
            <a:off x="4280375" y="2830100"/>
            <a:ext cx="1966800" cy="1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5" name="Google Shape;935;p113"/>
          <p:cNvSpPr txBox="1"/>
          <p:nvPr/>
        </p:nvSpPr>
        <p:spPr>
          <a:xfrm>
            <a:off x="6224750" y="279872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bind values to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36" name="Google Shape;936;p113"/>
          <p:cNvCxnSpPr/>
          <p:nvPr/>
        </p:nvCxnSpPr>
        <p:spPr>
          <a:xfrm rot="10800000">
            <a:off x="2976475" y="3381075"/>
            <a:ext cx="824400" cy="17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7" name="Google Shape;937;p113"/>
          <p:cNvSpPr txBox="1"/>
          <p:nvPr/>
        </p:nvSpPr>
        <p:spPr>
          <a:xfrm>
            <a:off x="3773975" y="33810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 can now use them in this block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235" name="Google Shape;235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Ownership-Model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 Checker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Structs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Associated functions, Methods</a:t>
            </a:r>
            <a:endParaRPr/>
          </a:p>
        </p:txBody>
      </p:sp>
      <p:sp>
        <p:nvSpPr>
          <p:cNvPr id="236" name="Google Shape;236;p3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43" name="Google Shape;943;p11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4" name="Google Shape;94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75" y="1177975"/>
            <a:ext cx="5357154" cy="3530852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114"/>
          <p:cNvSpPr txBox="1"/>
          <p:nvPr/>
        </p:nvSpPr>
        <p:spPr>
          <a:xfrm>
            <a:off x="6209625" y="11779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 match, you can also modify the original Enum variant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51" name="Google Shape;951;p11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2" name="Google Shape;95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75" y="1177975"/>
            <a:ext cx="5357154" cy="3530852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15"/>
          <p:cNvSpPr txBox="1"/>
          <p:nvPr/>
        </p:nvSpPr>
        <p:spPr>
          <a:xfrm>
            <a:off x="6209625" y="11779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 match, you can also modify the original Enum variant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4" name="Google Shape;954;p115"/>
          <p:cNvSpPr txBox="1"/>
          <p:nvPr/>
        </p:nvSpPr>
        <p:spPr>
          <a:xfrm>
            <a:off x="6209625" y="2426875"/>
            <a:ext cx="2467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Every branch updates the original shape (notice the </a:t>
            </a:r>
            <a:r>
              <a:rPr lang="de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mut</a:t>
            </a: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60" name="Google Shape;960;p11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1" name="Google Shape;96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376" y="1048075"/>
            <a:ext cx="5001457" cy="327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4850" y="2666225"/>
            <a:ext cx="2364974" cy="8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68" name="Google Shape;968;p11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9" name="Google Shape;96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88" y="1124200"/>
            <a:ext cx="7000177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117"/>
          <p:cNvSpPr txBox="1"/>
          <p:nvPr/>
        </p:nvSpPr>
        <p:spPr>
          <a:xfrm>
            <a:off x="597000" y="2167025"/>
            <a:ext cx="129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 with all control flow constructs, you can also nest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match</a:t>
            </a:r>
            <a:endParaRPr sz="10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76" name="Google Shape;976;p11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7" name="Google Shape;977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88" y="1124200"/>
            <a:ext cx="7000177" cy="3530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8" name="Google Shape;978;p118"/>
          <p:cNvCxnSpPr/>
          <p:nvPr/>
        </p:nvCxnSpPr>
        <p:spPr>
          <a:xfrm flipH="1">
            <a:off x="2756925" y="2144625"/>
            <a:ext cx="1308300" cy="6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9" name="Google Shape;979;p118"/>
          <p:cNvSpPr txBox="1"/>
          <p:nvPr/>
        </p:nvSpPr>
        <p:spPr>
          <a:xfrm>
            <a:off x="4047275" y="1911650"/>
            <a:ext cx="335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Ranges are valid patterns, the program will enter this path if the area is between 0 and 5 (both inclusive)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85" name="Google Shape;985;p11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6" name="Google Shape;986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88" y="1124200"/>
            <a:ext cx="7000177" cy="3530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7" name="Google Shape;987;p119"/>
          <p:cNvCxnSpPr/>
          <p:nvPr/>
        </p:nvCxnSpPr>
        <p:spPr>
          <a:xfrm flipH="1">
            <a:off x="2756925" y="2144625"/>
            <a:ext cx="1308300" cy="6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8" name="Google Shape;988;p119"/>
          <p:cNvCxnSpPr/>
          <p:nvPr/>
        </p:nvCxnSpPr>
        <p:spPr>
          <a:xfrm rot="10800000">
            <a:off x="2138700" y="3573750"/>
            <a:ext cx="2800200" cy="36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9" name="Google Shape;989;p119"/>
          <p:cNvSpPr txBox="1"/>
          <p:nvPr/>
        </p:nvSpPr>
        <p:spPr>
          <a:xfrm>
            <a:off x="4938900" y="3820300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Will we ever get here?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0" name="Google Shape;990;p119"/>
          <p:cNvSpPr/>
          <p:nvPr/>
        </p:nvSpPr>
        <p:spPr>
          <a:xfrm>
            <a:off x="86100" y="1124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1" name="Google Shape;991;p119"/>
          <p:cNvSpPr txBox="1"/>
          <p:nvPr/>
        </p:nvSpPr>
        <p:spPr>
          <a:xfrm>
            <a:off x="4047275" y="1911650"/>
            <a:ext cx="335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Ranges are valid patterns, the program will enter this path if the area is between 0 and 5 (both inclusive)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97" name="Google Shape;997;p12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8" name="Google Shape;99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88" y="1124200"/>
            <a:ext cx="7000177" cy="3530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9" name="Google Shape;999;p120"/>
          <p:cNvCxnSpPr/>
          <p:nvPr/>
        </p:nvCxnSpPr>
        <p:spPr>
          <a:xfrm flipH="1">
            <a:off x="2756925" y="2144625"/>
            <a:ext cx="1308300" cy="6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0" name="Google Shape;1000;p120"/>
          <p:cNvSpPr txBox="1"/>
          <p:nvPr/>
        </p:nvSpPr>
        <p:spPr>
          <a:xfrm>
            <a:off x="4047275" y="1911650"/>
            <a:ext cx="335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Ranges are valid patterns, the program will enter this path if the area is between 0 and 5 (both inclusive)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01" name="Google Shape;1001;p120"/>
          <p:cNvCxnSpPr/>
          <p:nvPr/>
        </p:nvCxnSpPr>
        <p:spPr>
          <a:xfrm rot="10800000">
            <a:off x="2138700" y="3573750"/>
            <a:ext cx="2800200" cy="36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2" name="Google Shape;1002;p120"/>
          <p:cNvSpPr txBox="1"/>
          <p:nvPr/>
        </p:nvSpPr>
        <p:spPr>
          <a:xfrm>
            <a:off x="4938900" y="3820300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Will we ever get here?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3" name="Google Shape;1003;p120"/>
          <p:cNvSpPr/>
          <p:nvPr/>
        </p:nvSpPr>
        <p:spPr>
          <a:xfrm>
            <a:off x="86100" y="1124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4" name="Google Shape;1004;p120"/>
          <p:cNvSpPr txBox="1"/>
          <p:nvPr/>
        </p:nvSpPr>
        <p:spPr>
          <a:xfrm>
            <a:off x="4414700" y="4089100"/>
            <a:ext cx="314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No, because that’d mean the area is negative :)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1010" name="Google Shape;1010;p12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11" name="Google Shape;101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88" y="1124200"/>
            <a:ext cx="7000177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121"/>
          <p:cNvSpPr txBox="1"/>
          <p:nvPr/>
        </p:nvSpPr>
        <p:spPr>
          <a:xfrm>
            <a:off x="5016575" y="1124200"/>
            <a:ext cx="2580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Hmm, this looks very cluttered, a lot of indentation for not much work, can we do better?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  <p:sp>
        <p:nvSpPr>
          <p:cNvPr id="1018" name="Google Shape;1018;p12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9" name="Google Shape;1019;p1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Rust loves its Pattern Matching, so much so that basically everything is a Pattern :)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  <p:sp>
        <p:nvSpPr>
          <p:cNvPr id="1025" name="Google Shape;1025;p12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6" name="Google Shape;1026;p1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Rust loves its Pattern Matching, so much so that basically everything is a Pattern :)</a:t>
            </a:r>
            <a:endParaRPr/>
          </a:p>
        </p:txBody>
      </p:sp>
      <p:pic>
        <p:nvPicPr>
          <p:cNvPr id="1027" name="Google Shape;1027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275" y="1994800"/>
            <a:ext cx="398145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